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9"/>
  </p:notesMasterIdLst>
  <p:handoutMasterIdLst>
    <p:handoutMasterId r:id="rId40"/>
  </p:handoutMasterIdLst>
  <p:sldIdLst>
    <p:sldId id="282" r:id="rId5"/>
    <p:sldId id="314" r:id="rId6"/>
    <p:sldId id="340" r:id="rId7"/>
    <p:sldId id="344" r:id="rId8"/>
    <p:sldId id="307" r:id="rId9"/>
    <p:sldId id="299" r:id="rId10"/>
    <p:sldId id="345" r:id="rId11"/>
    <p:sldId id="310" r:id="rId12"/>
    <p:sldId id="350" r:id="rId13"/>
    <p:sldId id="349" r:id="rId14"/>
    <p:sldId id="346" r:id="rId15"/>
    <p:sldId id="316" r:id="rId16"/>
    <p:sldId id="317" r:id="rId17"/>
    <p:sldId id="328" r:id="rId18"/>
    <p:sldId id="353" r:id="rId19"/>
    <p:sldId id="325" r:id="rId20"/>
    <p:sldId id="304" r:id="rId21"/>
    <p:sldId id="332" r:id="rId22"/>
    <p:sldId id="347" r:id="rId23"/>
    <p:sldId id="305" r:id="rId24"/>
    <p:sldId id="352" r:id="rId25"/>
    <p:sldId id="339" r:id="rId26"/>
    <p:sldId id="351" r:id="rId27"/>
    <p:sldId id="324" r:id="rId28"/>
    <p:sldId id="323" r:id="rId29"/>
    <p:sldId id="327" r:id="rId30"/>
    <p:sldId id="329" r:id="rId31"/>
    <p:sldId id="330" r:id="rId32"/>
    <p:sldId id="331" r:id="rId33"/>
    <p:sldId id="333" r:id="rId34"/>
    <p:sldId id="334" r:id="rId35"/>
    <p:sldId id="335" r:id="rId36"/>
    <p:sldId id="354" r:id="rId37"/>
    <p:sldId id="336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37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44" y="1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B0A2BF-BAE2-4E87-A463-A0A133EFFD88}" type="datetimeFigureOut">
              <a:rPr lang="en-GB" smtClean="0"/>
              <a:t>11/05/2021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86C55-BC25-4C3C-8ABB-AAB2B4C0E7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51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F8760-147E-45DA-B3CB-B29523F16F2E}" type="datetimeFigureOut">
              <a:rPr lang="en-GB" smtClean="0"/>
              <a:t>11/05/2021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2DC55C-1CFB-4385-ABA8-4F6D0B3EAB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2299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DC55C-1CFB-4385-ABA8-4F6D0B3EAB4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95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ictd.ac" TargetMode="External"/><Relationship Id="rId2" Type="http://schemas.openxmlformats.org/officeDocument/2006/relationships/hyperlink" Target="http://www.ictd.ac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twitter.com/ictdtax" TargetMode="Externa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45065" y="3102398"/>
            <a:ext cx="9122833" cy="542502"/>
          </a:xfrm>
        </p:spPr>
        <p:txBody>
          <a:bodyPr anchor="t"/>
          <a:lstStyle>
            <a:lvl1pPr marL="0" indent="0" algn="l">
              <a:buNone/>
              <a:defRPr sz="2800" b="1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0" y="6260252"/>
            <a:ext cx="12192000" cy="597748"/>
          </a:xfrm>
          <a:prstGeom prst="rect">
            <a:avLst/>
          </a:prstGeom>
          <a:solidFill>
            <a:srgbClr val="53A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>
                <a:latin typeface="Rockwell" panose="02060603020205020403" pitchFamily="18" charset="0"/>
              </a:rPr>
              <a:t>  International Centre for Tax and Development						     www.ictd.ac 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4800" baseline="0"/>
            </a:lvl1pPr>
          </a:lstStyle>
          <a:p>
            <a:r>
              <a:rPr lang="en-US" dirty="0"/>
              <a:t>Title of presentation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744538" y="3676226"/>
            <a:ext cx="9123362" cy="6350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  <a:endParaRPr lang="en-GB" dirty="0"/>
          </a:p>
        </p:txBody>
      </p:sp>
      <p:sp>
        <p:nvSpPr>
          <p:cNvPr id="33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744538" y="5200226"/>
            <a:ext cx="9123362" cy="635000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Date</a:t>
            </a:r>
            <a:endParaRPr lang="en-GB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10486250" y="1665513"/>
            <a:ext cx="1532520" cy="1485899"/>
          </a:xfrm>
        </p:spPr>
        <p:txBody>
          <a:bodyPr>
            <a:normAutofit/>
          </a:bodyPr>
          <a:lstStyle>
            <a:lvl1pPr marL="0" indent="0" algn="ctr">
              <a:buNone/>
              <a:defRPr sz="1600" baseline="0"/>
            </a:lvl1pPr>
          </a:lstStyle>
          <a:p>
            <a:r>
              <a:rPr lang="en-GB" dirty="0"/>
              <a:t>(upload partner logo here if necessary)</a:t>
            </a:r>
          </a:p>
        </p:txBody>
      </p:sp>
    </p:spTree>
    <p:extLst>
      <p:ext uri="{BB962C8B-B14F-4D97-AF65-F5344CB8AC3E}">
        <p14:creationId xmlns:p14="http://schemas.microsoft.com/office/powerpoint/2010/main" val="3186977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D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45065" y="2498890"/>
            <a:ext cx="9122833" cy="542502"/>
          </a:xfrm>
        </p:spPr>
        <p:txBody>
          <a:bodyPr anchor="t"/>
          <a:lstStyle>
            <a:lvl1pPr marL="0" indent="0" algn="l">
              <a:buNone/>
              <a:defRPr sz="2800" b="1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0" y="6260252"/>
            <a:ext cx="12192000" cy="597748"/>
          </a:xfrm>
          <a:prstGeom prst="rect">
            <a:avLst/>
          </a:prstGeom>
          <a:solidFill>
            <a:srgbClr val="53A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>
                <a:latin typeface="Rockwell" panose="02060603020205020403" pitchFamily="18" charset="0"/>
              </a:rPr>
              <a:t>  International Centre for Tax and Development						     www.ictd.ac 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4800" baseline="0"/>
            </a:lvl1pPr>
          </a:lstStyle>
          <a:p>
            <a:r>
              <a:rPr lang="en-US" dirty="0"/>
              <a:t>Title of presentation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744538" y="3072718"/>
            <a:ext cx="9123362" cy="6350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  <a:endParaRPr lang="en-GB" dirty="0"/>
          </a:p>
        </p:txBody>
      </p:sp>
      <p:sp>
        <p:nvSpPr>
          <p:cNvPr id="33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744538" y="5200226"/>
            <a:ext cx="9123362" cy="635000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Date</a:t>
            </a:r>
            <a:endParaRPr lang="en-GB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10486250" y="1665513"/>
            <a:ext cx="1532520" cy="1485899"/>
          </a:xfrm>
        </p:spPr>
        <p:txBody>
          <a:bodyPr>
            <a:normAutofit/>
          </a:bodyPr>
          <a:lstStyle>
            <a:lvl1pPr marL="0" indent="0" algn="ctr">
              <a:buNone/>
              <a:defRPr sz="1600" baseline="0"/>
            </a:lvl1pPr>
          </a:lstStyle>
          <a:p>
            <a:r>
              <a:rPr lang="en-GB" dirty="0"/>
              <a:t>(upload partner logo here if necessary)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7D2F8A8A-4F13-4CB0-B4C1-98001861E4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15" y="3683541"/>
            <a:ext cx="3168123" cy="149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790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0135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BF6CF5F-0EF1-4860-B0F3-7ADAAB24EF5A}"/>
              </a:ext>
            </a:extLst>
          </p:cNvPr>
          <p:cNvSpPr/>
          <p:nvPr userDrawn="1"/>
        </p:nvSpPr>
        <p:spPr>
          <a:xfrm>
            <a:off x="0" y="-1"/>
            <a:ext cx="12192000" cy="6354147"/>
          </a:xfrm>
          <a:prstGeom prst="rect">
            <a:avLst/>
          </a:prstGeom>
          <a:solidFill>
            <a:srgbClr val="53A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000" dirty="0"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044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BF6CF5F-0EF1-4860-B0F3-7ADAAB24EF5A}"/>
              </a:ext>
            </a:extLst>
          </p:cNvPr>
          <p:cNvSpPr/>
          <p:nvPr userDrawn="1"/>
        </p:nvSpPr>
        <p:spPr>
          <a:xfrm>
            <a:off x="0" y="-1"/>
            <a:ext cx="12192000" cy="63541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000" dirty="0">
              <a:latin typeface="Rockwell" panose="02060603020205020403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ECC85C4-A771-42D1-A2E3-9F67F887693B}"/>
              </a:ext>
            </a:extLst>
          </p:cNvPr>
          <p:cNvSpPr/>
          <p:nvPr userDrawn="1"/>
        </p:nvSpPr>
        <p:spPr>
          <a:xfrm>
            <a:off x="0" y="6260252"/>
            <a:ext cx="12192000" cy="5977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>
                <a:latin typeface="Rockwell" panose="02060603020205020403" pitchFamily="18" charset="0"/>
              </a:rPr>
              <a:t>  International Centre for Tax and Development						     www.ictd.ac </a:t>
            </a:r>
          </a:p>
        </p:txBody>
      </p:sp>
    </p:spTree>
    <p:extLst>
      <p:ext uri="{BB962C8B-B14F-4D97-AF65-F5344CB8AC3E}">
        <p14:creationId xmlns:p14="http://schemas.microsoft.com/office/powerpoint/2010/main" val="4029653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BF6CF5F-0EF1-4860-B0F3-7ADAAB24EF5A}"/>
              </a:ext>
            </a:extLst>
          </p:cNvPr>
          <p:cNvSpPr/>
          <p:nvPr userDrawn="1"/>
        </p:nvSpPr>
        <p:spPr>
          <a:xfrm>
            <a:off x="0" y="-1"/>
            <a:ext cx="12192000" cy="63541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000" dirty="0">
              <a:latin typeface="Rockwell" panose="02060603020205020403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ECC85C4-A771-42D1-A2E3-9F67F887693B}"/>
              </a:ext>
            </a:extLst>
          </p:cNvPr>
          <p:cNvSpPr/>
          <p:nvPr userDrawn="1"/>
        </p:nvSpPr>
        <p:spPr>
          <a:xfrm>
            <a:off x="0" y="6260252"/>
            <a:ext cx="12192000" cy="5977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>
                <a:latin typeface="Rockwell" panose="02060603020205020403" pitchFamily="18" charset="0"/>
              </a:rPr>
              <a:t>  International Centre for Tax and Development						     www.ictd.ac </a:t>
            </a:r>
          </a:p>
        </p:txBody>
      </p:sp>
    </p:spTree>
    <p:extLst>
      <p:ext uri="{BB962C8B-B14F-4D97-AF65-F5344CB8AC3E}">
        <p14:creationId xmlns:p14="http://schemas.microsoft.com/office/powerpoint/2010/main" val="1503602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77334" y="487164"/>
            <a:ext cx="9165166" cy="6731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half" idx="1"/>
          </p:nvPr>
        </p:nvSpPr>
        <p:spPr>
          <a:xfrm>
            <a:off x="677334" y="1512888"/>
            <a:ext cx="9165166" cy="44180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8298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1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5550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1512888"/>
            <a:ext cx="4409631" cy="44180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2870" y="1512888"/>
            <a:ext cx="4409630" cy="44180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473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1497506"/>
            <a:ext cx="44985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4" y="2111868"/>
            <a:ext cx="4498533" cy="375553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43972" y="1497506"/>
            <a:ext cx="449852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43973" y="2111868"/>
            <a:ext cx="4498527" cy="375553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813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2600"/>
            <a:ext cx="8403166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182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47700" y="381000"/>
            <a:ext cx="9271000" cy="4813300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635000" y="5295900"/>
            <a:ext cx="9283700" cy="635000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Title description/image source/explanation/etc.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1702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664201" y="673100"/>
            <a:ext cx="4559299" cy="9206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 b="1" i="0">
                <a:solidFill>
                  <a:schemeClr val="accent1"/>
                </a:solidFill>
                <a:latin typeface="+mj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4201" y="1819734"/>
            <a:ext cx="5905499" cy="397146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622300" y="482600"/>
            <a:ext cx="4775200" cy="53086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495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0"/>
          </p:nvPr>
        </p:nvSpPr>
        <p:spPr>
          <a:xfrm>
            <a:off x="677863" y="1409700"/>
            <a:ext cx="9164637" cy="45212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43123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hart Placeholder 9"/>
          <p:cNvSpPr>
            <a:spLocks noGrp="1"/>
          </p:cNvSpPr>
          <p:nvPr>
            <p:ph type="chart" sz="quarter" idx="14"/>
          </p:nvPr>
        </p:nvSpPr>
        <p:spPr>
          <a:xfrm>
            <a:off x="677863" y="406400"/>
            <a:ext cx="8596312" cy="33909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2136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664201" y="800100"/>
            <a:ext cx="4559299" cy="8063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4201" y="1819734"/>
            <a:ext cx="5905499" cy="397146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hart Placeholder 9"/>
          <p:cNvSpPr>
            <a:spLocks noGrp="1"/>
          </p:cNvSpPr>
          <p:nvPr>
            <p:ph type="chart" sz="quarter" idx="14"/>
          </p:nvPr>
        </p:nvSpPr>
        <p:spPr>
          <a:xfrm>
            <a:off x="558801" y="406400"/>
            <a:ext cx="4775200" cy="53848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3465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martArt Placeholder 2"/>
          <p:cNvSpPr>
            <a:spLocks noGrp="1"/>
          </p:cNvSpPr>
          <p:nvPr>
            <p:ph type="dgm" sz="quarter" idx="10"/>
          </p:nvPr>
        </p:nvSpPr>
        <p:spPr>
          <a:xfrm>
            <a:off x="677863" y="1447800"/>
            <a:ext cx="9164637" cy="43561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766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martArt Placeholder 3"/>
          <p:cNvSpPr>
            <a:spLocks noGrp="1"/>
          </p:cNvSpPr>
          <p:nvPr>
            <p:ph type="dgm" sz="quarter" idx="15"/>
          </p:nvPr>
        </p:nvSpPr>
        <p:spPr>
          <a:xfrm>
            <a:off x="677332" y="444500"/>
            <a:ext cx="8596312" cy="340360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20132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Media Placeholder 4"/>
          <p:cNvSpPr>
            <a:spLocks noGrp="1"/>
          </p:cNvSpPr>
          <p:nvPr>
            <p:ph type="media" sz="quarter" idx="10"/>
          </p:nvPr>
        </p:nvSpPr>
        <p:spPr>
          <a:xfrm>
            <a:off x="677863" y="1498600"/>
            <a:ext cx="9164637" cy="431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61236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78766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538718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No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6260252"/>
            <a:ext cx="12192000" cy="597748"/>
          </a:xfrm>
          <a:prstGeom prst="rect">
            <a:avLst/>
          </a:prstGeom>
          <a:solidFill>
            <a:srgbClr val="53A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>
                <a:latin typeface="Rockwell" panose="02060603020205020403" pitchFamily="18" charset="0"/>
              </a:rPr>
              <a:t>  International Centre for Tax and Development						     www.ictd.ac 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744538" y="3429000"/>
            <a:ext cx="9165166" cy="1094017"/>
          </a:xfrm>
        </p:spPr>
        <p:txBody>
          <a:bodyPr>
            <a:noAutofit/>
          </a:bodyPr>
          <a:lstStyle>
            <a:lvl1pPr>
              <a:defRPr sz="6600" baseline="0"/>
            </a:lvl1pPr>
          </a:lstStyle>
          <a:p>
            <a:r>
              <a:rPr lang="en-US" dirty="0"/>
              <a:t>Thank you!</a:t>
            </a:r>
            <a:endParaRPr lang="en-GB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744538" y="4489932"/>
            <a:ext cx="9123362" cy="431800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Web: 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hlinkClick r:id="rId2"/>
              </a:rPr>
              <a:t>www.ictd.ac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| Email: 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info@ictd.ac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| Twitter: 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hlinkClick r:id="rId4"/>
              </a:rPr>
              <a:t>@</a:t>
            </a:r>
            <a:r>
              <a:rPr lang="en-GB" sz="2000" dirty="0" err="1">
                <a:solidFill>
                  <a:schemeClr val="tx1">
                    <a:lumMod val="65000"/>
                    <a:lumOff val="35000"/>
                  </a:schemeClr>
                </a:solidFill>
                <a:hlinkClick r:id="rId4"/>
              </a:rPr>
              <a:t>ICTDtax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0486250" y="1665513"/>
            <a:ext cx="1532520" cy="1485899"/>
          </a:xfrm>
        </p:spPr>
        <p:txBody>
          <a:bodyPr>
            <a:normAutofit/>
          </a:bodyPr>
          <a:lstStyle>
            <a:lvl1pPr marL="0" indent="0" algn="ctr">
              <a:buNone/>
              <a:defRPr sz="1600" baseline="0"/>
            </a:lvl1pPr>
          </a:lstStyle>
          <a:p>
            <a:r>
              <a:rPr lang="en-GB" dirty="0"/>
              <a:t>(upload partner logo here if necessary)</a:t>
            </a:r>
          </a:p>
        </p:txBody>
      </p:sp>
    </p:spTree>
    <p:extLst>
      <p:ext uri="{BB962C8B-B14F-4D97-AF65-F5344CB8AC3E}">
        <p14:creationId xmlns:p14="http://schemas.microsoft.com/office/powerpoint/2010/main" val="14353558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me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45064" y="3151412"/>
            <a:ext cx="9122833" cy="542502"/>
          </a:xfrm>
        </p:spPr>
        <p:txBody>
          <a:bodyPr anchor="t"/>
          <a:lstStyle>
            <a:lvl1pPr marL="0" indent="0" algn="l">
              <a:buNone/>
              <a:defRPr sz="2800" b="1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0" y="6260252"/>
            <a:ext cx="12192000" cy="597748"/>
          </a:xfrm>
          <a:prstGeom prst="rect">
            <a:avLst/>
          </a:prstGeom>
          <a:solidFill>
            <a:srgbClr val="53A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>
                <a:latin typeface="Rockwell" panose="02060603020205020403" pitchFamily="18" charset="0"/>
              </a:rPr>
              <a:t>  International Centre for Tax and Development						     www.ictd.ac 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723898" y="1980525"/>
            <a:ext cx="9165166" cy="996570"/>
          </a:xfrm>
        </p:spPr>
        <p:txBody>
          <a:bodyPr>
            <a:noAutofit/>
          </a:bodyPr>
          <a:lstStyle>
            <a:lvl1pPr>
              <a:defRPr sz="6600" baseline="0"/>
            </a:lvl1pPr>
          </a:lstStyle>
          <a:p>
            <a:r>
              <a:rPr lang="en-US" dirty="0"/>
              <a:t>Thank you!</a:t>
            </a:r>
            <a:endParaRPr lang="en-GB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0486250" y="1665513"/>
            <a:ext cx="1532520" cy="1485899"/>
          </a:xfrm>
        </p:spPr>
        <p:txBody>
          <a:bodyPr>
            <a:normAutofit/>
          </a:bodyPr>
          <a:lstStyle>
            <a:lvl1pPr marL="0" indent="0" algn="ctr">
              <a:buNone/>
              <a:defRPr sz="1600" baseline="0"/>
            </a:lvl1pPr>
          </a:lstStyle>
          <a:p>
            <a:r>
              <a:rPr lang="en-GB" dirty="0"/>
              <a:t>(upload partner logo here if necessary)</a:t>
            </a:r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0C2F6677-93C1-41B4-840C-5C6DDDC3E2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84" y="3592357"/>
            <a:ext cx="3168123" cy="149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6234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ail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45065" y="2535768"/>
            <a:ext cx="9122833" cy="542502"/>
          </a:xfrm>
        </p:spPr>
        <p:txBody>
          <a:bodyPr anchor="t"/>
          <a:lstStyle>
            <a:lvl1pPr marL="0" indent="0" algn="l">
              <a:buNone/>
              <a:defRPr sz="2800" b="1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0" y="6260252"/>
            <a:ext cx="12192000" cy="597748"/>
          </a:xfrm>
          <a:prstGeom prst="rect">
            <a:avLst/>
          </a:prstGeom>
          <a:solidFill>
            <a:srgbClr val="53A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>
                <a:latin typeface="Rockwell" panose="02060603020205020403" pitchFamily="18" charset="0"/>
              </a:rPr>
              <a:t>  International Centre for Tax and Development						     www.ictd.ac 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723636" y="1173905"/>
            <a:ext cx="9165166" cy="888160"/>
          </a:xfrm>
        </p:spPr>
        <p:txBody>
          <a:bodyPr>
            <a:noAutofit/>
          </a:bodyPr>
          <a:lstStyle>
            <a:lvl1pPr>
              <a:defRPr sz="6600" baseline="0"/>
            </a:lvl1pPr>
          </a:lstStyle>
          <a:p>
            <a:r>
              <a:rPr lang="en-US" dirty="0"/>
              <a:t>Thank you!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744538" y="3109596"/>
            <a:ext cx="9123362" cy="6350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  <a:endParaRPr lang="en-GB" dirty="0"/>
          </a:p>
        </p:txBody>
      </p:sp>
      <p:sp>
        <p:nvSpPr>
          <p:cNvPr id="33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1306903" y="5041900"/>
            <a:ext cx="9123362" cy="431800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Emailaddress@ids.ac.uk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0486250" y="1665513"/>
            <a:ext cx="1532520" cy="1485899"/>
          </a:xfrm>
        </p:spPr>
        <p:txBody>
          <a:bodyPr>
            <a:normAutofit/>
          </a:bodyPr>
          <a:lstStyle>
            <a:lvl1pPr marL="0" indent="0" algn="ctr">
              <a:buNone/>
              <a:defRPr sz="1600" baseline="0"/>
            </a:lvl1pPr>
          </a:lstStyle>
          <a:p>
            <a:r>
              <a:rPr lang="en-GB" dirty="0"/>
              <a:t>(upload partner logo here if necessary)</a:t>
            </a:r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0C2F6677-93C1-41B4-840C-5C6DDDC3E2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84" y="3592357"/>
            <a:ext cx="3168123" cy="1497008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05C5E961-4743-4470-8644-49146911A1F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0373" y="5113716"/>
            <a:ext cx="378509" cy="25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2958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itter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45065" y="2535768"/>
            <a:ext cx="9122833" cy="542502"/>
          </a:xfrm>
        </p:spPr>
        <p:txBody>
          <a:bodyPr anchor="t"/>
          <a:lstStyle>
            <a:lvl1pPr marL="0" indent="0" algn="l">
              <a:buNone/>
              <a:defRPr sz="2800" b="1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0" y="6260252"/>
            <a:ext cx="12192000" cy="597748"/>
          </a:xfrm>
          <a:prstGeom prst="rect">
            <a:avLst/>
          </a:prstGeom>
          <a:solidFill>
            <a:srgbClr val="53A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>
                <a:latin typeface="Rockwell" panose="02060603020205020403" pitchFamily="18" charset="0"/>
              </a:rPr>
              <a:t>  International Centre for Tax and Development						     www.ictd.ac 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723636" y="1173905"/>
            <a:ext cx="9165166" cy="883504"/>
          </a:xfrm>
        </p:spPr>
        <p:txBody>
          <a:bodyPr>
            <a:noAutofit/>
          </a:bodyPr>
          <a:lstStyle>
            <a:lvl1pPr>
              <a:defRPr sz="6600" baseline="0"/>
            </a:lvl1pPr>
          </a:lstStyle>
          <a:p>
            <a:r>
              <a:rPr lang="en-US" dirty="0"/>
              <a:t>Thank you!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744538" y="3109596"/>
            <a:ext cx="9123362" cy="6350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  <a:endParaRPr lang="en-GB" dirty="0"/>
          </a:p>
        </p:txBody>
      </p:sp>
      <p:sp>
        <p:nvSpPr>
          <p:cNvPr id="33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1306903" y="5041900"/>
            <a:ext cx="9123362" cy="431800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Emailaddress@ids.ac.uk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0486250" y="1665513"/>
            <a:ext cx="1532520" cy="1485899"/>
          </a:xfrm>
        </p:spPr>
        <p:txBody>
          <a:bodyPr>
            <a:normAutofit/>
          </a:bodyPr>
          <a:lstStyle>
            <a:lvl1pPr marL="0" indent="0" algn="ctr">
              <a:buNone/>
              <a:defRPr sz="1600" baseline="0"/>
            </a:lvl1pPr>
          </a:lstStyle>
          <a:p>
            <a:r>
              <a:rPr lang="en-GB" dirty="0"/>
              <a:t>(upload partner logo here if necessary)</a:t>
            </a:r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0C2F6677-93C1-41B4-840C-5C6DDDC3E2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84" y="3592357"/>
            <a:ext cx="3168123" cy="1497008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05C5E961-4743-4470-8644-49146911A1F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0373" y="5113716"/>
            <a:ext cx="378509" cy="254104"/>
          </a:xfrm>
          <a:prstGeom prst="rect">
            <a:avLst/>
          </a:prstGeom>
        </p:spPr>
      </p:pic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3152C836-0FB3-4262-8C7C-B2DBEB0C3A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06903" y="5497617"/>
            <a:ext cx="9123362" cy="431800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@</a:t>
            </a:r>
            <a:r>
              <a:rPr lang="en-US" dirty="0" err="1"/>
              <a:t>Twitterhandle</a:t>
            </a:r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A1627C-0071-48BD-9063-50D682EF18C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0373" y="5567724"/>
            <a:ext cx="378509" cy="30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920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487164"/>
            <a:ext cx="9165166" cy="6731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1413217"/>
            <a:ext cx="9165166" cy="44033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Rectangle 17"/>
          <p:cNvSpPr/>
          <p:nvPr userDrawn="1"/>
        </p:nvSpPr>
        <p:spPr>
          <a:xfrm>
            <a:off x="0" y="6260252"/>
            <a:ext cx="12192000" cy="597748"/>
          </a:xfrm>
          <a:prstGeom prst="rect">
            <a:avLst/>
          </a:prstGeom>
          <a:solidFill>
            <a:srgbClr val="53A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>
                <a:latin typeface="Rockwell" panose="02060603020205020403" pitchFamily="18" charset="0"/>
              </a:rPr>
              <a:t>  International Centre for Tax and Development						     www.ictd.ac </a:t>
            </a:r>
          </a:p>
        </p:txBody>
      </p:sp>
      <p:pic>
        <p:nvPicPr>
          <p:cNvPr id="5" name="Picture 4" descr="A picture containing light&#10;&#10;Description automatically generated">
            <a:extLst>
              <a:ext uri="{FF2B5EF4-FFF2-40B4-BE49-F238E27FC236}">
                <a16:creationId xmlns:a16="http://schemas.microsoft.com/office/drawing/2014/main" id="{AB9D49E7-90C9-4744-A645-A40BD13E3C66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455" y="-183992"/>
            <a:ext cx="1994131" cy="1994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968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4" r:id="rId2"/>
    <p:sldLayoutId id="2147483667" r:id="rId3"/>
    <p:sldLayoutId id="2147483686" r:id="rId4"/>
    <p:sldLayoutId id="2147483687" r:id="rId5"/>
    <p:sldLayoutId id="2147483688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8" r:id="rId12"/>
    <p:sldLayoutId id="2147483683" r:id="rId13"/>
    <p:sldLayoutId id="2147483678" r:id="rId14"/>
    <p:sldLayoutId id="2147483674" r:id="rId15"/>
    <p:sldLayoutId id="2147483681" r:id="rId16"/>
    <p:sldLayoutId id="2147483679" r:id="rId17"/>
    <p:sldLayoutId id="2147483677" r:id="rId18"/>
    <p:sldLayoutId id="2147483680" r:id="rId19"/>
    <p:sldLayoutId id="2147483671" r:id="rId20"/>
    <p:sldLayoutId id="2147483673" r:id="rId21"/>
    <p:sldLayoutId id="2147483682" r:id="rId22"/>
    <p:sldLayoutId id="2147483689" r:id="rId23"/>
    <p:sldLayoutId id="2147483685" r:id="rId24"/>
    <p:sldLayoutId id="2147483690" r:id="rId25"/>
  </p:sldLayoutIdLst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" panose="05000000000000000000" pitchFamily="2" charset="2"/>
        <a:buChar char="Ø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kaab.com/" TargetMode="External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2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" Target="slide27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slide" Target="slide2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3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slide" Target="slide32.xml"/><Relationship Id="rId1" Type="http://schemas.openxmlformats.org/officeDocument/2006/relationships/slideLayout" Target="../slideLayouts/slideLayout7.xml"/><Relationship Id="rId4" Type="http://schemas.openxmlformats.org/officeDocument/2006/relationships/slide" Target="slide3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F.Santoro@ids.ac.uk" TargetMode="External"/><Relationship Id="rId2" Type="http://schemas.openxmlformats.org/officeDocument/2006/relationships/hyperlink" Target="mailto:v.vandenboogaard@utoronto.ca" TargetMode="Externa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7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18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4" Type="http://schemas.openxmlformats.org/officeDocument/2006/relationships/slide" Target="slide2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Relationship Id="rId4" Type="http://schemas.openxmlformats.org/officeDocument/2006/relationships/slide" Target="slide2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2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B188B07A-30E0-496B-BEBC-B3BC28A327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5067" y="2886498"/>
            <a:ext cx="9122833" cy="542502"/>
          </a:xfrm>
        </p:spPr>
        <p:txBody>
          <a:bodyPr/>
          <a:lstStyle/>
          <a:p>
            <a:r>
              <a:rPr lang="en-GB" dirty="0"/>
              <a:t>Vanessa van den Boogaard and Fabrizio Santoro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EF0EF2-91D8-44A1-8C00-B470F5B2B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/>
              <a:t>Co-financing community-driven development through informal taxation: </a:t>
            </a:r>
            <a:r>
              <a:rPr lang="en-CA" sz="3200" i="1" dirty="0"/>
              <a:t>Experimental evidence from south-central Somalia</a:t>
            </a:r>
            <a:endParaRPr lang="en-GB" sz="3200" i="1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BF8AD5-F7A5-425D-A1D7-0D3F629D4A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11 May 2021</a:t>
            </a:r>
          </a:p>
        </p:txBody>
      </p:sp>
      <p:sp>
        <p:nvSpPr>
          <p:cNvPr id="6" name="Subtitle 1">
            <a:extLst>
              <a:ext uri="{FF2B5EF4-FFF2-40B4-BE49-F238E27FC236}">
                <a16:creationId xmlns:a16="http://schemas.microsoft.com/office/drawing/2014/main" id="{88FC5E81-8B6C-F949-85BA-723661238092}"/>
              </a:ext>
            </a:extLst>
          </p:cNvPr>
          <p:cNvSpPr txBox="1">
            <a:spLocks/>
          </p:cNvSpPr>
          <p:nvPr/>
        </p:nvSpPr>
        <p:spPr>
          <a:xfrm>
            <a:off x="744538" y="3429000"/>
            <a:ext cx="9122833" cy="5425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0" dirty="0"/>
              <a:t>Research Fellows, International Centre for Tax and Development</a:t>
            </a:r>
          </a:p>
        </p:txBody>
      </p:sp>
      <p:pic>
        <p:nvPicPr>
          <p:cNvPr id="7" name="Picture Placeholder 8" descr="Logo&#10;&#10;Description automatically generated with medium confidence">
            <a:extLst>
              <a:ext uri="{FF2B5EF4-FFF2-40B4-BE49-F238E27FC236}">
                <a16:creationId xmlns:a16="http://schemas.microsoft.com/office/drawing/2014/main" id="{B7D42AF1-874A-1641-8089-29C3548F22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3" b="1503"/>
          <a:stretch>
            <a:fillRect/>
          </a:stretch>
        </p:blipFill>
        <p:spPr>
          <a:xfrm>
            <a:off x="10486250" y="1665513"/>
            <a:ext cx="1532520" cy="148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513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C939C-50F2-584B-82FE-E4D4032E0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8B800-589F-D048-AD1D-3591856F334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Matching grants are commonly used to incentivize local revenue raising for local public goods projects</a:t>
            </a:r>
          </a:p>
          <a:p>
            <a:pPr lvl="1"/>
            <a:r>
              <a:rPr lang="en-US" dirty="0"/>
              <a:t>Logic that increased participation increases ownership and accountability</a:t>
            </a:r>
          </a:p>
          <a:p>
            <a:r>
              <a:rPr lang="en-US" dirty="0"/>
              <a:t>Limited evidence of impacts</a:t>
            </a:r>
          </a:p>
          <a:p>
            <a:pPr lvl="1"/>
            <a:r>
              <a:rPr lang="en-US" dirty="0"/>
              <a:t>Risk of elite capture</a:t>
            </a:r>
          </a:p>
          <a:p>
            <a:pPr lvl="1"/>
            <a:endParaRPr lang="en-US" dirty="0"/>
          </a:p>
        </p:txBody>
      </p:sp>
      <p:pic>
        <p:nvPicPr>
          <p:cNvPr id="8" name="Content Placeholder 5" descr="A person standing next to a sign&#10;&#10;Description automatically generated with low confidence">
            <a:extLst>
              <a:ext uri="{FF2B5EF4-FFF2-40B4-BE49-F238E27FC236}">
                <a16:creationId xmlns:a16="http://schemas.microsoft.com/office/drawing/2014/main" id="{CA0A336E-780A-AB4E-B7D4-AD694A64B4B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54" b="126"/>
          <a:stretch/>
        </p:blipFill>
        <p:spPr>
          <a:xfrm>
            <a:off x="5432425" y="2243911"/>
            <a:ext cx="4410075" cy="295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77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CE247-8A6F-D341-8F3E-51B26187D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and preview of key findings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8B0258-9072-AF42-A9B8-07E8BB1D2AA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Research design and data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Context of informal revenue generation in Gedo region</a:t>
            </a:r>
          </a:p>
          <a:p>
            <a:pPr marL="857250" lvl="1" indent="-457200">
              <a:buFont typeface="+mj-lt"/>
              <a:buAutoNum type="alphaLcPeriod"/>
            </a:pPr>
            <a:r>
              <a:rPr lang="en-US" dirty="0"/>
              <a:t>Informal tax is prevalent, regressive, and complementary to local state institutions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Impacts of DIALOGUE matching grant </a:t>
            </a:r>
            <a:r>
              <a:rPr lang="en-US" dirty="0" err="1"/>
              <a:t>programme</a:t>
            </a:r>
            <a:r>
              <a:rPr lang="en-US" dirty="0"/>
              <a:t>:</a:t>
            </a:r>
          </a:p>
          <a:p>
            <a:pPr marL="857250" lvl="1" indent="-457200">
              <a:buFont typeface="+mj-lt"/>
              <a:buAutoNum type="alphaLcPeriod"/>
            </a:pPr>
            <a:r>
              <a:rPr lang="en-US" dirty="0"/>
              <a:t>Increased informal contributions to public goods</a:t>
            </a:r>
          </a:p>
          <a:p>
            <a:pPr marL="857250" lvl="1" indent="-457200">
              <a:buFont typeface="+mj-lt"/>
              <a:buAutoNum type="alphaLcPeriod"/>
            </a:pPr>
            <a:r>
              <a:rPr lang="en-US" dirty="0"/>
              <a:t>Improved public goods </a:t>
            </a:r>
          </a:p>
          <a:p>
            <a:pPr marL="857250" lvl="1" indent="-457200">
              <a:buFont typeface="+mj-lt"/>
              <a:buAutoNum type="alphaLcPeriod"/>
            </a:pPr>
            <a:r>
              <a:rPr lang="en-US" dirty="0"/>
              <a:t>Did not crowd out other forms of local revenue raising</a:t>
            </a:r>
          </a:p>
          <a:p>
            <a:pPr marL="857250" lvl="1" indent="-457200">
              <a:buFont typeface="+mj-lt"/>
              <a:buAutoNum type="alphaLcPeriod"/>
            </a:pPr>
            <a:r>
              <a:rPr lang="en-US" dirty="0"/>
              <a:t>Has positive spillover effects on the legitimacy of state and non-state actors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Implications for development partners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822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A0962A-9DF0-AA43-8C8F-F16E2FC2C8A5}"/>
              </a:ext>
            </a:extLst>
          </p:cNvPr>
          <p:cNvSpPr txBox="1"/>
          <p:nvPr/>
        </p:nvSpPr>
        <p:spPr>
          <a:xfrm>
            <a:off x="1114096" y="2536448"/>
            <a:ext cx="996380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200" dirty="0">
                <a:solidFill>
                  <a:schemeClr val="bg1"/>
                </a:solidFill>
                <a:latin typeface="Rockwell" panose="02060603020205020403" pitchFamily="18" charset="77"/>
              </a:rPr>
              <a:t>(1) Research design and data</a:t>
            </a:r>
          </a:p>
        </p:txBody>
      </p:sp>
    </p:spTree>
    <p:extLst>
      <p:ext uri="{BB962C8B-B14F-4D97-AF65-F5344CB8AC3E}">
        <p14:creationId xmlns:p14="http://schemas.microsoft.com/office/powerpoint/2010/main" val="6814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6592F-5A3F-8547-9E46-F7E00D862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87164"/>
            <a:ext cx="9165166" cy="673100"/>
          </a:xfrm>
        </p:spPr>
        <p:txBody>
          <a:bodyPr anchor="t">
            <a:normAutofit/>
          </a:bodyPr>
          <a:lstStyle/>
          <a:p>
            <a:r>
              <a:rPr lang="en-US" dirty="0"/>
              <a:t>Research design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AB75C2-A558-864A-AC31-F841CA86E078}"/>
              </a:ext>
            </a:extLst>
          </p:cNvPr>
          <p:cNvPicPr>
            <a:picLocks noGrp="1"/>
          </p:cNvPicPr>
          <p:nvPr>
            <p:ph sz="half" idx="1"/>
          </p:nvPr>
        </p:nvPicPr>
        <p:blipFill rotWithShape="1">
          <a:blip r:embed="rId2"/>
          <a:srcRect l="5576" t="43371" r="8620" b="6553"/>
          <a:stretch/>
        </p:blipFill>
        <p:spPr bwMode="auto">
          <a:xfrm>
            <a:off x="1054100" y="1813086"/>
            <a:ext cx="3657599" cy="32318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4A35FAF5-3925-4E30-A7E7-4AAF1E3D9D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32870" y="1512888"/>
            <a:ext cx="4409630" cy="4418012"/>
          </a:xfrm>
        </p:spPr>
        <p:txBody>
          <a:bodyPr>
            <a:normAutofit fontScale="92500"/>
          </a:bodyPr>
          <a:lstStyle/>
          <a:p>
            <a:r>
              <a:rPr lang="en-US" dirty="0"/>
              <a:t>RCT of NGO-led community-level interventions</a:t>
            </a:r>
          </a:p>
          <a:p>
            <a:r>
              <a:rPr lang="en-US" dirty="0"/>
              <a:t>Eligibility (62 communities)</a:t>
            </a:r>
          </a:p>
          <a:p>
            <a:r>
              <a:rPr lang="en-US" dirty="0"/>
              <a:t>Intervention (31 communities)</a:t>
            </a:r>
          </a:p>
          <a:p>
            <a:pPr lvl="1"/>
            <a:r>
              <a:rPr lang="en-US" dirty="0"/>
              <a:t>Matching grants</a:t>
            </a:r>
          </a:p>
          <a:p>
            <a:pPr lvl="1"/>
            <a:r>
              <a:rPr lang="en-US" dirty="0"/>
              <a:t>Transparency requirements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>
                <a:hlinkClick r:id="rId3"/>
              </a:rPr>
              <a:t>www.sokaab.com</a:t>
            </a:r>
            <a:r>
              <a:rPr lang="en-US" dirty="0"/>
              <a:t>) </a:t>
            </a:r>
          </a:p>
          <a:p>
            <a:r>
              <a:rPr lang="en-US" dirty="0"/>
              <a:t>Limitations to external validity:</a:t>
            </a:r>
          </a:p>
          <a:p>
            <a:pPr lvl="1"/>
            <a:r>
              <a:rPr lang="en-US" dirty="0"/>
              <a:t>Opting in and collective action</a:t>
            </a:r>
          </a:p>
          <a:p>
            <a:pPr lvl="1"/>
            <a:r>
              <a:rPr lang="en-US" dirty="0"/>
              <a:t>Relative security of region</a:t>
            </a:r>
          </a:p>
        </p:txBody>
      </p:sp>
    </p:spTree>
    <p:extLst>
      <p:ext uri="{BB962C8B-B14F-4D97-AF65-F5344CB8AC3E}">
        <p14:creationId xmlns:p14="http://schemas.microsoft.com/office/powerpoint/2010/main" val="4266495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7CA95-298F-284F-803A-DB5ABD67B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BC373-6C15-0D44-8908-BEEB853CFC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Household surveys (N 1300) at baseline (March 2018) and </a:t>
            </a:r>
            <a:r>
              <a:rPr lang="en-US" dirty="0" err="1"/>
              <a:t>endline</a:t>
            </a:r>
            <a:r>
              <a:rPr lang="en-US" dirty="0"/>
              <a:t> (February 2019)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Community leader surveys (N 100) at baseline and </a:t>
            </a:r>
            <a:r>
              <a:rPr lang="en-US" dirty="0" err="1"/>
              <a:t>endline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Directly observable community-level data captured by enumerators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Data on informal contributions and public goods expenditures recorded through mobile banking platform in treatment communities</a:t>
            </a:r>
          </a:p>
        </p:txBody>
      </p:sp>
      <p:pic>
        <p:nvPicPr>
          <p:cNvPr id="6" name="Content Placeholder 5" descr="A group of people sitting in chairs outside&#10;&#10;Description automatically generated with low confidence">
            <a:extLst>
              <a:ext uri="{FF2B5EF4-FFF2-40B4-BE49-F238E27FC236}">
                <a16:creationId xmlns:a16="http://schemas.microsoft.com/office/drawing/2014/main" id="{5E0D8A71-B425-984F-B0D0-5EA05E1429C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425" y="2068116"/>
            <a:ext cx="4410075" cy="3307556"/>
          </a:xfrm>
        </p:spPr>
      </p:pic>
    </p:spTree>
    <p:extLst>
      <p:ext uri="{BB962C8B-B14F-4D97-AF65-F5344CB8AC3E}">
        <p14:creationId xmlns:p14="http://schemas.microsoft.com/office/powerpoint/2010/main" val="4137930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A0962A-9DF0-AA43-8C8F-F16E2FC2C8A5}"/>
              </a:ext>
            </a:extLst>
          </p:cNvPr>
          <p:cNvSpPr txBox="1"/>
          <p:nvPr/>
        </p:nvSpPr>
        <p:spPr>
          <a:xfrm>
            <a:off x="1114096" y="2536448"/>
            <a:ext cx="996380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200" dirty="0">
                <a:solidFill>
                  <a:schemeClr val="bg1"/>
                </a:solidFill>
                <a:latin typeface="Rockwell" panose="02060603020205020403" pitchFamily="18" charset="77"/>
              </a:rPr>
              <a:t>(2) Context of informal revenue generation in Gedo region</a:t>
            </a:r>
          </a:p>
        </p:txBody>
      </p:sp>
    </p:spTree>
    <p:extLst>
      <p:ext uri="{BB962C8B-B14F-4D97-AF65-F5344CB8AC3E}">
        <p14:creationId xmlns:p14="http://schemas.microsoft.com/office/powerpoint/2010/main" val="2044683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926C3-3580-0B4F-B60B-2A026E3CA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(a) Informal revenue generation is prevalent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D04420-5CFA-BA47-85DA-73CAA16456C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71 percent of households paid at least one informal tax or fee in the previous year</a:t>
            </a:r>
          </a:p>
          <a:p>
            <a:r>
              <a:rPr lang="en-US" dirty="0"/>
              <a:t>Communities depend on informal taxes to maintain public goods</a:t>
            </a:r>
          </a:p>
          <a:p>
            <a:r>
              <a:rPr lang="en-US" dirty="0"/>
              <a:t>Informal payments represent on average 9.5% of income</a:t>
            </a:r>
          </a:p>
        </p:txBody>
      </p:sp>
      <p:pic>
        <p:nvPicPr>
          <p:cNvPr id="12" name="Content Placeholder 11" descr="Chart&#10;&#10;Description automatically generated">
            <a:extLst>
              <a:ext uri="{FF2B5EF4-FFF2-40B4-BE49-F238E27FC236}">
                <a16:creationId xmlns:a16="http://schemas.microsoft.com/office/drawing/2014/main" id="{4A7FE5A6-1789-9E42-B419-BCB864125F0F}"/>
              </a:ext>
            </a:extLst>
          </p:cNvPr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63" y="2118808"/>
            <a:ext cx="4408487" cy="320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25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80C84-25B6-5140-A769-F44705C12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487164"/>
            <a:ext cx="9453157" cy="673100"/>
          </a:xfrm>
        </p:spPr>
        <p:txBody>
          <a:bodyPr>
            <a:normAutofit fontScale="90000"/>
          </a:bodyPr>
          <a:lstStyle/>
          <a:p>
            <a:r>
              <a:rPr lang="en-US" dirty="0"/>
              <a:t>(b) Informal  revenue generation is regressive</a:t>
            </a:r>
          </a:p>
        </p:txBody>
      </p:sp>
      <p:pic>
        <p:nvPicPr>
          <p:cNvPr id="5" name="Content Placeholder 4" descr="Chart, histogram&#10;&#10;Description automatically generated">
            <a:extLst>
              <a:ext uri="{FF2B5EF4-FFF2-40B4-BE49-F238E27FC236}">
                <a16:creationId xmlns:a16="http://schemas.microsoft.com/office/drawing/2014/main" id="{08A4D470-0B40-5040-BD0F-3E543E206581}"/>
              </a:ext>
            </a:extLst>
          </p:cNvPr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63" y="2119066"/>
            <a:ext cx="4408487" cy="3205656"/>
          </a:xfrm>
          <a:prstGeom prst="rect">
            <a:avLst/>
          </a:prstGeom>
        </p:spPr>
      </p:pic>
      <p:pic>
        <p:nvPicPr>
          <p:cNvPr id="6" name="Content Placeholder 7" descr="Chart, line chart&#10;&#10;Description automatically generated">
            <a:extLst>
              <a:ext uri="{FF2B5EF4-FFF2-40B4-BE49-F238E27FC236}">
                <a16:creationId xmlns:a16="http://schemas.microsoft.com/office/drawing/2014/main" id="{F94CBE6D-2E88-0344-805F-348AF715A3DE}"/>
              </a:ext>
            </a:extLst>
          </p:cNvPr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425" y="2118488"/>
            <a:ext cx="4410075" cy="3206811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44DFEA8-0324-9549-A4F4-8907A37F75E0}"/>
              </a:ext>
            </a:extLst>
          </p:cNvPr>
          <p:cNvSpPr txBox="1">
            <a:spLocks/>
          </p:cNvSpPr>
          <p:nvPr/>
        </p:nvSpPr>
        <p:spPr>
          <a:xfrm>
            <a:off x="933892" y="1350956"/>
            <a:ext cx="4498533" cy="5762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sz="1800" dirty="0"/>
              <a:t>Incidence of contributions on income (%) by income deciles </a:t>
            </a:r>
            <a:endParaRPr lang="en-US" sz="180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E852BFD3-F7F7-6D49-94FA-08FFBB755E22}"/>
              </a:ext>
            </a:extLst>
          </p:cNvPr>
          <p:cNvSpPr txBox="1">
            <a:spLocks/>
          </p:cNvSpPr>
          <p:nvPr/>
        </p:nvSpPr>
        <p:spPr>
          <a:xfrm>
            <a:off x="5631963" y="1350956"/>
            <a:ext cx="4498528" cy="5762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sz="1800" dirty="0"/>
              <a:t>Informal contributions by village wealth decile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45093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5FEF2D5-B5BE-4463-B4E9-88B9FD716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87164"/>
            <a:ext cx="9165166" cy="673100"/>
          </a:xfrm>
        </p:spPr>
        <p:txBody>
          <a:bodyPr>
            <a:normAutofit fontScale="90000"/>
          </a:bodyPr>
          <a:lstStyle/>
          <a:p>
            <a:r>
              <a:rPr lang="en-US" dirty="0"/>
              <a:t>(c) Informal revenue generation can complement local state institutions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A2329DA-E16C-A842-BB2C-DB327FB024A3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3179088478"/>
              </p:ext>
            </p:extLst>
          </p:nvPr>
        </p:nvGraphicFramePr>
        <p:xfrm>
          <a:off x="691973" y="1842510"/>
          <a:ext cx="9679693" cy="3491493"/>
        </p:xfrm>
        <a:graphic>
          <a:graphicData uri="http://schemas.openxmlformats.org/drawingml/2006/table">
            <a:tbl>
              <a:tblPr/>
              <a:tblGrid>
                <a:gridCol w="1303057">
                  <a:extLst>
                    <a:ext uri="{9D8B030D-6E8A-4147-A177-3AD203B41FA5}">
                      <a16:colId xmlns:a16="http://schemas.microsoft.com/office/drawing/2014/main" val="930741458"/>
                    </a:ext>
                  </a:extLst>
                </a:gridCol>
                <a:gridCol w="1010933">
                  <a:extLst>
                    <a:ext uri="{9D8B030D-6E8A-4147-A177-3AD203B41FA5}">
                      <a16:colId xmlns:a16="http://schemas.microsoft.com/office/drawing/2014/main" val="625171381"/>
                    </a:ext>
                  </a:extLst>
                </a:gridCol>
                <a:gridCol w="1010933">
                  <a:extLst>
                    <a:ext uri="{9D8B030D-6E8A-4147-A177-3AD203B41FA5}">
                      <a16:colId xmlns:a16="http://schemas.microsoft.com/office/drawing/2014/main" val="642069572"/>
                    </a:ext>
                  </a:extLst>
                </a:gridCol>
                <a:gridCol w="1005031">
                  <a:extLst>
                    <a:ext uri="{9D8B030D-6E8A-4147-A177-3AD203B41FA5}">
                      <a16:colId xmlns:a16="http://schemas.microsoft.com/office/drawing/2014/main" val="3391267339"/>
                    </a:ext>
                  </a:extLst>
                </a:gridCol>
                <a:gridCol w="1005031">
                  <a:extLst>
                    <a:ext uri="{9D8B030D-6E8A-4147-A177-3AD203B41FA5}">
                      <a16:colId xmlns:a16="http://schemas.microsoft.com/office/drawing/2014/main" val="1425195424"/>
                    </a:ext>
                  </a:extLst>
                </a:gridCol>
                <a:gridCol w="957819">
                  <a:extLst>
                    <a:ext uri="{9D8B030D-6E8A-4147-A177-3AD203B41FA5}">
                      <a16:colId xmlns:a16="http://schemas.microsoft.com/office/drawing/2014/main" val="919009941"/>
                    </a:ext>
                  </a:extLst>
                </a:gridCol>
                <a:gridCol w="957819">
                  <a:extLst>
                    <a:ext uri="{9D8B030D-6E8A-4147-A177-3AD203B41FA5}">
                      <a16:colId xmlns:a16="http://schemas.microsoft.com/office/drawing/2014/main" val="2228864761"/>
                    </a:ext>
                  </a:extLst>
                </a:gridCol>
                <a:gridCol w="1214535">
                  <a:extLst>
                    <a:ext uri="{9D8B030D-6E8A-4147-A177-3AD203B41FA5}">
                      <a16:colId xmlns:a16="http://schemas.microsoft.com/office/drawing/2014/main" val="1860811059"/>
                    </a:ext>
                  </a:extLst>
                </a:gridCol>
                <a:gridCol w="1214535">
                  <a:extLst>
                    <a:ext uri="{9D8B030D-6E8A-4147-A177-3AD203B41FA5}">
                      <a16:colId xmlns:a16="http://schemas.microsoft.com/office/drawing/2014/main" val="2917214920"/>
                    </a:ext>
                  </a:extLst>
                </a:gridCol>
              </a:tblGrid>
              <a:tr h="505719">
                <a:tc gridSpan="9"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Table 1. Number of informal contributions above median and tax morale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0920" marR="160920" marT="80460" marB="8046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252994"/>
                  </a:ext>
                </a:extLst>
              </a:tr>
              <a:tr h="755209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(1)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District govt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(2)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District govt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(3)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Village leaders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(4)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Village leaders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(5)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Clan elders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(6)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Clan elders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(7)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Religious leaders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(8)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Religious leaders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3978969"/>
                  </a:ext>
                </a:extLst>
              </a:tr>
              <a:tr h="530700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IRG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0.15</a:t>
                      </a:r>
                      <a:r>
                        <a:rPr lang="en-GB" sz="1400" b="0" i="0" u="none" strike="noStrike" baseline="30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***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0.12</a:t>
                      </a:r>
                      <a:r>
                        <a:rPr lang="en-GB" sz="1400" b="0" i="0" u="none" strike="noStrike" baseline="30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***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0.07</a:t>
                      </a:r>
                      <a:r>
                        <a:rPr lang="en-GB" sz="1400" b="0" i="0" u="none" strike="noStrike" baseline="30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***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0.09</a:t>
                      </a:r>
                      <a:r>
                        <a:rPr lang="en-GB" sz="1400" b="0" i="0" u="none" strike="noStrike" baseline="30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***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0.09</a:t>
                      </a:r>
                      <a:r>
                        <a:rPr lang="en-GB" sz="1400" b="0" i="0" u="none" strike="noStrike" baseline="30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***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0.11</a:t>
                      </a:r>
                      <a:r>
                        <a:rPr lang="en-GB" sz="1400" b="0" i="0" u="none" strike="noStrike" baseline="30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***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0.12</a:t>
                      </a:r>
                      <a:r>
                        <a:rPr lang="en-GB" sz="1400" b="0" i="0" u="none" strike="noStrike" baseline="30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***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0.11</a:t>
                      </a:r>
                      <a:r>
                        <a:rPr lang="en-GB" sz="1400" b="0" i="0" u="none" strike="noStrike" baseline="30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***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6736223"/>
                  </a:ext>
                </a:extLst>
              </a:tr>
              <a:tr h="339973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(0.03)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(0.03)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(0.02)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(0.03)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(0.04)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(0.04)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(0.03)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(0.03)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4576097"/>
                  </a:ext>
                </a:extLst>
              </a:tr>
              <a:tr h="339973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Controls 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2034790"/>
                  </a:ext>
                </a:extLst>
              </a:tr>
              <a:tr h="339973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Mean of Y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0.52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0.52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0.76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0.76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0.73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0.73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0.71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0.71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5970320"/>
                  </a:ext>
                </a:extLst>
              </a:tr>
              <a:tr h="339973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R-sq.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0.014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0.104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0.007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0.018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0.009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0.043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0.015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0.053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6556001"/>
                  </a:ext>
                </a:extLst>
              </a:tr>
              <a:tr h="339973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1224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1224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1259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1259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1258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1258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1232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1232</a:t>
                      </a:r>
                      <a:endParaRPr lang="en-GB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690" marR="120690" marT="16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2536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0307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A0962A-9DF0-AA43-8C8F-F16E2FC2C8A5}"/>
              </a:ext>
            </a:extLst>
          </p:cNvPr>
          <p:cNvSpPr txBox="1"/>
          <p:nvPr/>
        </p:nvSpPr>
        <p:spPr>
          <a:xfrm>
            <a:off x="1114096" y="2536448"/>
            <a:ext cx="996380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200" dirty="0">
                <a:solidFill>
                  <a:schemeClr val="bg1"/>
                </a:solidFill>
                <a:latin typeface="Rockwell" panose="02060603020205020403" pitchFamily="18" charset="77"/>
              </a:rPr>
              <a:t>(3) Impacts of DIALOGUE matching grant programme</a:t>
            </a:r>
          </a:p>
        </p:txBody>
      </p:sp>
    </p:spTree>
    <p:extLst>
      <p:ext uri="{BB962C8B-B14F-4D97-AF65-F5344CB8AC3E}">
        <p14:creationId xmlns:p14="http://schemas.microsoft.com/office/powerpoint/2010/main" val="288698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2B7BA-E618-D646-834C-B54A041AE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69632"/>
            <a:ext cx="9165166" cy="673100"/>
          </a:xfrm>
        </p:spPr>
        <p:txBody>
          <a:bodyPr>
            <a:noAutofit/>
          </a:bodyPr>
          <a:lstStyle/>
          <a:p>
            <a:r>
              <a:rPr lang="en-US" sz="2800" dirty="0"/>
              <a:t>(a) Effects on informal contributions to public goods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BB7A342-C14A-B741-B897-2C0F4B44C1D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70534670"/>
              </p:ext>
            </p:extLst>
          </p:nvPr>
        </p:nvGraphicFramePr>
        <p:xfrm>
          <a:off x="1425105" y="1578246"/>
          <a:ext cx="8720515" cy="369554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744103">
                  <a:extLst>
                    <a:ext uri="{9D8B030D-6E8A-4147-A177-3AD203B41FA5}">
                      <a16:colId xmlns:a16="http://schemas.microsoft.com/office/drawing/2014/main" val="983112494"/>
                    </a:ext>
                  </a:extLst>
                </a:gridCol>
                <a:gridCol w="1744103">
                  <a:extLst>
                    <a:ext uri="{9D8B030D-6E8A-4147-A177-3AD203B41FA5}">
                      <a16:colId xmlns:a16="http://schemas.microsoft.com/office/drawing/2014/main" val="4218761021"/>
                    </a:ext>
                  </a:extLst>
                </a:gridCol>
                <a:gridCol w="1744103">
                  <a:extLst>
                    <a:ext uri="{9D8B030D-6E8A-4147-A177-3AD203B41FA5}">
                      <a16:colId xmlns:a16="http://schemas.microsoft.com/office/drawing/2014/main" val="1714920125"/>
                    </a:ext>
                  </a:extLst>
                </a:gridCol>
                <a:gridCol w="1744103">
                  <a:extLst>
                    <a:ext uri="{9D8B030D-6E8A-4147-A177-3AD203B41FA5}">
                      <a16:colId xmlns:a16="http://schemas.microsoft.com/office/drawing/2014/main" val="2811436405"/>
                    </a:ext>
                  </a:extLst>
                </a:gridCol>
                <a:gridCol w="1744103">
                  <a:extLst>
                    <a:ext uri="{9D8B030D-6E8A-4147-A177-3AD203B41FA5}">
                      <a16:colId xmlns:a16="http://schemas.microsoft.com/office/drawing/2014/main" val="1883842102"/>
                    </a:ext>
                  </a:extLst>
                </a:gridCol>
              </a:tblGrid>
              <a:tr h="263968"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 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(1)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(2)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(3)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(4)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05326833"/>
                  </a:ext>
                </a:extLst>
              </a:tr>
              <a:tr h="1055869">
                <a:tc>
                  <a:txBody>
                    <a:bodyPr/>
                    <a:lstStyle/>
                    <a:p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Any new project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Any new project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Log contributions to new projects (USD)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Log contributions to new projects (USD)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2285332"/>
                  </a:ext>
                </a:extLst>
              </a:tr>
              <a:tr h="263968"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Dialogue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0.13</a:t>
                      </a:r>
                      <a:r>
                        <a:rPr lang="en-US" sz="1600" baseline="30000" dirty="0">
                          <a:effectLst/>
                        </a:rPr>
                        <a:t>**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0.14</a:t>
                      </a:r>
                      <a:r>
                        <a:rPr lang="en-US" sz="1600" baseline="30000" dirty="0">
                          <a:effectLst/>
                        </a:rPr>
                        <a:t>**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0.68</a:t>
                      </a:r>
                      <a:r>
                        <a:rPr lang="en-US" sz="1600" baseline="30000">
                          <a:effectLst/>
                        </a:rPr>
                        <a:t>**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0.62</a:t>
                      </a:r>
                      <a:r>
                        <a:rPr lang="en-US" sz="1600" baseline="30000" dirty="0">
                          <a:effectLst/>
                        </a:rPr>
                        <a:t>**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16762513"/>
                  </a:ext>
                </a:extLst>
              </a:tr>
              <a:tr h="263968"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 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(0.06)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(0.06)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(0.28)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(0.28)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35461135"/>
                  </a:ext>
                </a:extLst>
              </a:tr>
              <a:tr h="263968"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 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 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 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 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82021132"/>
                  </a:ext>
                </a:extLst>
              </a:tr>
              <a:tr h="263968"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Controls 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No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Yes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No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Yes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84035163"/>
                  </a:ext>
                </a:extLst>
              </a:tr>
              <a:tr h="263968"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 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 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 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 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 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80645883"/>
                  </a:ext>
                </a:extLst>
              </a:tr>
              <a:tr h="263968"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Village FE 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Yes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Yes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Yes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Yes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99799483"/>
                  </a:ext>
                </a:extLst>
              </a:tr>
              <a:tr h="263968"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Control Y endline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0.37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0.37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6.60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6.60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22410198"/>
                  </a:ext>
                </a:extLst>
              </a:tr>
              <a:tr h="263968"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R-sq.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0.387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0.390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0.491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0.501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92773648"/>
                  </a:ext>
                </a:extLst>
              </a:tr>
              <a:tr h="263968"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Observations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880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880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</a:rPr>
                        <a:t>1019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1019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90624692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4C9BEE25-6D40-C24F-AA08-EE7CF7EA78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2510" y="1179231"/>
            <a:ext cx="708236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Table 2: Impact on new community development project projects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66553" y="5577517"/>
            <a:ext cx="7660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Consistent results from leaders’ survey - </a:t>
            </a:r>
            <a:r>
              <a:rPr lang="en-US" dirty="0">
                <a:hlinkClick r:id="rId2" action="ppaction://hlinksldjump"/>
              </a:rPr>
              <a:t>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95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8DDC3-F5D9-3142-80D5-29A815E17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352" y="266273"/>
            <a:ext cx="9165166" cy="673100"/>
          </a:xfrm>
        </p:spPr>
        <p:txBody>
          <a:bodyPr>
            <a:normAutofit/>
          </a:bodyPr>
          <a:lstStyle/>
          <a:p>
            <a:r>
              <a:rPr lang="en-US" dirty="0"/>
              <a:t>(b) Effects on public goods outcomes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6899245-55ED-F146-89E6-0170C56283E6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03377841"/>
              </p:ext>
            </p:extLst>
          </p:nvPr>
        </p:nvGraphicFramePr>
        <p:xfrm>
          <a:off x="553632" y="1640098"/>
          <a:ext cx="10875720" cy="3826975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175144">
                  <a:extLst>
                    <a:ext uri="{9D8B030D-6E8A-4147-A177-3AD203B41FA5}">
                      <a16:colId xmlns:a16="http://schemas.microsoft.com/office/drawing/2014/main" val="1028952519"/>
                    </a:ext>
                  </a:extLst>
                </a:gridCol>
                <a:gridCol w="2175144">
                  <a:extLst>
                    <a:ext uri="{9D8B030D-6E8A-4147-A177-3AD203B41FA5}">
                      <a16:colId xmlns:a16="http://schemas.microsoft.com/office/drawing/2014/main" val="289969727"/>
                    </a:ext>
                  </a:extLst>
                </a:gridCol>
                <a:gridCol w="2175144">
                  <a:extLst>
                    <a:ext uri="{9D8B030D-6E8A-4147-A177-3AD203B41FA5}">
                      <a16:colId xmlns:a16="http://schemas.microsoft.com/office/drawing/2014/main" val="2543238208"/>
                    </a:ext>
                  </a:extLst>
                </a:gridCol>
                <a:gridCol w="2175144">
                  <a:extLst>
                    <a:ext uri="{9D8B030D-6E8A-4147-A177-3AD203B41FA5}">
                      <a16:colId xmlns:a16="http://schemas.microsoft.com/office/drawing/2014/main" val="2970393079"/>
                    </a:ext>
                  </a:extLst>
                </a:gridCol>
                <a:gridCol w="2175144">
                  <a:extLst>
                    <a:ext uri="{9D8B030D-6E8A-4147-A177-3AD203B41FA5}">
                      <a16:colId xmlns:a16="http://schemas.microsoft.com/office/drawing/2014/main" val="1176405226"/>
                    </a:ext>
                  </a:extLst>
                </a:gridCol>
              </a:tblGrid>
              <a:tr h="24411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(1)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(2)</a:t>
                      </a:r>
                      <a:endParaRPr lang="en-C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>
                          <a:effectLst/>
                        </a:rPr>
                        <a:t>(3)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>
                          <a:effectLst/>
                        </a:rPr>
                        <a:t>(4)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61250698"/>
                  </a:ext>
                </a:extLst>
              </a:tr>
              <a:tr h="897547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Dissatisfaction with new community development projects (max=5)</a:t>
                      </a:r>
                      <a:endParaRPr lang="en-C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Dissatisfaction with new community development projects (max=5)</a:t>
                      </a:r>
                      <a:endParaRPr lang="en-C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Perceptions of getting something in return for informal contributions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Perceptions of getting something in return for informal contributions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64592599"/>
                  </a:ext>
                </a:extLst>
              </a:tr>
              <a:tr h="24411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Dialogue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-0.43</a:t>
                      </a:r>
                      <a:r>
                        <a:rPr lang="en-US" sz="1400" baseline="30000">
                          <a:effectLst/>
                        </a:rPr>
                        <a:t>***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-0.45</a:t>
                      </a:r>
                      <a:r>
                        <a:rPr lang="en-US" sz="1400" baseline="30000">
                          <a:effectLst/>
                        </a:rPr>
                        <a:t>***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>
                          <a:effectLst/>
                        </a:rPr>
                        <a:t>0.20</a:t>
                      </a:r>
                      <a:r>
                        <a:rPr lang="en-CA" sz="1400" baseline="30000">
                          <a:effectLst/>
                        </a:rPr>
                        <a:t>**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>
                          <a:effectLst/>
                        </a:rPr>
                        <a:t>0.19</a:t>
                      </a:r>
                      <a:r>
                        <a:rPr lang="en-CA" sz="1400" baseline="30000">
                          <a:effectLst/>
                        </a:rPr>
                        <a:t>**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75722589"/>
                  </a:ext>
                </a:extLst>
              </a:tr>
              <a:tr h="24411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(0.12)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(0.12)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>
                          <a:effectLst/>
                        </a:rPr>
                        <a:t>(0.09)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>
                          <a:effectLst/>
                        </a:rPr>
                        <a:t>(0.10)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82864941"/>
                  </a:ext>
                </a:extLst>
              </a:tr>
              <a:tr h="24411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C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35482104"/>
                  </a:ext>
                </a:extLst>
              </a:tr>
              <a:tr h="24411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Baseline outcome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-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-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>
                          <a:effectLst/>
                        </a:rPr>
                        <a:t>No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>
                          <a:effectLst/>
                        </a:rPr>
                        <a:t>Yes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90009508"/>
                  </a:ext>
                </a:extLst>
              </a:tr>
              <a:tr h="24411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Controls 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No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Yes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>
                          <a:effectLst/>
                        </a:rPr>
                        <a:t>No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>
                          <a:effectLst/>
                        </a:rPr>
                        <a:t>Yes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2951658"/>
                  </a:ext>
                </a:extLst>
              </a:tr>
              <a:tr h="24411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36002997"/>
                  </a:ext>
                </a:extLst>
              </a:tr>
              <a:tr h="24411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Village FE 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Yes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Yes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>
                          <a:effectLst/>
                        </a:rPr>
                        <a:t>Yes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>
                          <a:effectLst/>
                        </a:rPr>
                        <a:t>Yes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98244817"/>
                  </a:ext>
                </a:extLst>
              </a:tr>
              <a:tr h="244119"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Control Y </a:t>
                      </a:r>
                      <a:r>
                        <a:rPr lang="en-US" sz="1400" dirty="0" err="1">
                          <a:effectLst/>
                        </a:rPr>
                        <a:t>endline</a:t>
                      </a:r>
                      <a:endParaRPr lang="en-C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4.16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4.16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>
                          <a:effectLst/>
                        </a:rPr>
                        <a:t>0.66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>
                          <a:effectLst/>
                        </a:rPr>
                        <a:t>0.66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13711662"/>
                  </a:ext>
                </a:extLst>
              </a:tr>
              <a:tr h="24411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Control Y baseline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-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-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>
                          <a:effectLst/>
                        </a:rPr>
                        <a:t>0.22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>
                          <a:effectLst/>
                        </a:rPr>
                        <a:t>0.22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2275984"/>
                  </a:ext>
                </a:extLst>
              </a:tr>
              <a:tr h="24411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R-sq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0.372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0.375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>
                          <a:effectLst/>
                        </a:rPr>
                        <a:t>0.451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>
                          <a:effectLst/>
                        </a:rPr>
                        <a:t>0.471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75444471"/>
                  </a:ext>
                </a:extLst>
              </a:tr>
              <a:tr h="24411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Observations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998</a:t>
                      </a:r>
                      <a:endParaRPr lang="en-C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998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>
                          <a:effectLst/>
                        </a:rPr>
                        <a:t>570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effectLst/>
                        </a:rPr>
                        <a:t>570</a:t>
                      </a:r>
                      <a:endParaRPr lang="en-C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76561401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A4EE708E-3456-8448-9D9E-8674F7E749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3204" y="1175826"/>
            <a:ext cx="33778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Table</a:t>
            </a:r>
            <a:r>
              <a:rPr kumimoji="0" lang="en-US" altLang="en-US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3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: Impact</a:t>
            </a:r>
            <a:r>
              <a:rPr kumimoji="0" lang="en-US" altLang="en-US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on reciprocity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9499" y="5729381"/>
            <a:ext cx="7067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Consistent enumerators’ assessment – </a:t>
            </a:r>
            <a:r>
              <a:rPr lang="en-US" dirty="0">
                <a:hlinkClick r:id="rId2" action="ppaction://hlinksldjump"/>
              </a:rPr>
              <a:t>table </a:t>
            </a:r>
            <a:r>
              <a:rPr lang="en-US" dirty="0"/>
              <a:t>and </a:t>
            </a:r>
            <a:r>
              <a:rPr lang="en-US" dirty="0">
                <a:hlinkClick r:id="rId3" action="ppaction://hlinksldjump"/>
              </a:rPr>
              <a:t>figure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059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8DDC3-F5D9-3142-80D5-29A815E17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(b) Effects on public goods outcomes –Mechanisms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(1) “Answerability” hypothesis</a:t>
            </a:r>
          </a:p>
          <a:p>
            <a:pPr marL="857250" lvl="1" indent="-457200">
              <a:buFont typeface="Wingdings" charset="2"/>
              <a:buChar char="ü"/>
            </a:pPr>
            <a:r>
              <a:rPr lang="en-US" dirty="0"/>
              <a:t>Strong impacts on </a:t>
            </a:r>
            <a:r>
              <a:rPr lang="en-CA" dirty="0"/>
              <a:t>individuals attending meetings, playing a role in monitoring community projects, asking leaders about public revenues, and raising issues with other community members</a:t>
            </a:r>
            <a:r>
              <a:rPr lang="en-US" dirty="0"/>
              <a:t> - </a:t>
            </a:r>
            <a:r>
              <a:rPr lang="en-US" dirty="0">
                <a:hlinkClick r:id="rId2" action="ppaction://hlinksldjump"/>
              </a:rPr>
              <a:t>table</a:t>
            </a:r>
            <a:endParaRPr lang="en-US" dirty="0"/>
          </a:p>
          <a:p>
            <a:pPr marL="857250" lvl="1" indent="-457200">
              <a:buFont typeface="+mj-lt"/>
              <a:buAutoNum type="arabicPeriod"/>
            </a:pPr>
            <a:endParaRPr lang="en-US" dirty="0"/>
          </a:p>
        </p:txBody>
      </p:sp>
      <p:pic>
        <p:nvPicPr>
          <p:cNvPr id="6" name="Content Placeholder 5" descr="A group of children in a classroom&#10;&#10;Description automatically generated with medium confidence">
            <a:extLst>
              <a:ext uri="{FF2B5EF4-FFF2-40B4-BE49-F238E27FC236}">
                <a16:creationId xmlns:a16="http://schemas.microsoft.com/office/drawing/2014/main" id="{7AB094C0-56AC-AB44-A279-5274505B671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425" y="2068116"/>
            <a:ext cx="4410075" cy="3307556"/>
          </a:xfrm>
        </p:spPr>
      </p:pic>
    </p:spTree>
    <p:extLst>
      <p:ext uri="{BB962C8B-B14F-4D97-AF65-F5344CB8AC3E}">
        <p14:creationId xmlns:p14="http://schemas.microsoft.com/office/powerpoint/2010/main" val="1084984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8DDC3-F5D9-3142-80D5-29A815E17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(b) Effects on public goods outcomes –Mechanisms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(2) Transparency hypothesis</a:t>
            </a:r>
          </a:p>
          <a:p>
            <a:pPr marL="857250" lvl="1" indent="-457200">
              <a:buFont typeface="Wingdings" charset="2"/>
              <a:buChar char="ü"/>
            </a:pPr>
            <a:r>
              <a:rPr lang="en-US" dirty="0"/>
              <a:t>In T, </a:t>
            </a:r>
            <a:r>
              <a:rPr lang="en-CA" dirty="0"/>
              <a:t>more likely to report that a distinct committee had been set up to manage the project, that they had been consulted in person about the project, and that the project had been decided through a community meeting</a:t>
            </a:r>
            <a:r>
              <a:rPr lang="en-US" dirty="0"/>
              <a:t> - </a:t>
            </a:r>
            <a:r>
              <a:rPr lang="en-US" dirty="0">
                <a:hlinkClick r:id="rId2" action="ppaction://hlinksldjump"/>
              </a:rPr>
              <a:t>table</a:t>
            </a:r>
            <a:endParaRPr lang="en-US" dirty="0"/>
          </a:p>
          <a:p>
            <a:pPr marL="857250" lvl="1" indent="-457200">
              <a:buFont typeface="Courier New"/>
              <a:buChar char="o"/>
            </a:pPr>
            <a:r>
              <a:rPr lang="en-CA" dirty="0"/>
              <a:t>however, individuals in T report less frequent information sharing and meetings about the project</a:t>
            </a:r>
            <a:r>
              <a:rPr lang="en-US" dirty="0"/>
              <a:t> - </a:t>
            </a:r>
            <a:r>
              <a:rPr lang="en-US" dirty="0">
                <a:hlinkClick r:id="rId3" action="ppaction://hlinksldjump"/>
              </a:rPr>
              <a:t>table</a:t>
            </a:r>
            <a:endParaRPr lang="en-US" dirty="0"/>
          </a:p>
          <a:p>
            <a:pPr marL="857250" lvl="1" indent="-457200">
              <a:buFont typeface="+mj-lt"/>
              <a:buAutoNum type="arabicPeriod"/>
            </a:pPr>
            <a:endParaRPr lang="en-US" dirty="0"/>
          </a:p>
        </p:txBody>
      </p:sp>
      <p:pic>
        <p:nvPicPr>
          <p:cNvPr id="6" name="Content Placeholder 5" descr="A group of people sitting around a table&#10;&#10;Description automatically generated with medium confidence">
            <a:extLst>
              <a:ext uri="{FF2B5EF4-FFF2-40B4-BE49-F238E27FC236}">
                <a16:creationId xmlns:a16="http://schemas.microsoft.com/office/drawing/2014/main" id="{F0EEAC38-C24C-2842-8481-FF8F6F27762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425" y="2481560"/>
            <a:ext cx="4410075" cy="2480667"/>
          </a:xfrm>
        </p:spPr>
      </p:pic>
    </p:spTree>
    <p:extLst>
      <p:ext uri="{BB962C8B-B14F-4D97-AF65-F5344CB8AC3E}">
        <p14:creationId xmlns:p14="http://schemas.microsoft.com/office/powerpoint/2010/main" val="674767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CA95A-74C2-8E4B-BDA3-41FFA5215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534" y="267031"/>
            <a:ext cx="9165166" cy="673100"/>
          </a:xfrm>
        </p:spPr>
        <p:txBody>
          <a:bodyPr>
            <a:normAutofit fontScale="90000"/>
          </a:bodyPr>
          <a:lstStyle/>
          <a:p>
            <a:r>
              <a:rPr lang="en-US" dirty="0"/>
              <a:t>(c) Spillover effects on other revenue raising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793251460"/>
              </p:ext>
            </p:extLst>
          </p:nvPr>
        </p:nvGraphicFramePr>
        <p:xfrm>
          <a:off x="524532" y="1586756"/>
          <a:ext cx="10490715" cy="4048683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338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2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5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56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56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56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56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656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6563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52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 </a:t>
                      </a:r>
                      <a:endParaRPr lang="en-US" sz="2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(1)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(2)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(3)</a:t>
                      </a:r>
                      <a:endParaRPr lang="en-US" sz="2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(4)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(5)</a:t>
                      </a:r>
                      <a:endParaRPr lang="en-US" sz="2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(6)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(7)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(8)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Village leader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Village leader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Religious</a:t>
                      </a:r>
                      <a:endParaRPr lang="en-US" sz="2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Religious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Clan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Clan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Pub. goods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Pub. goods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Dialogue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-0.01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-0.00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0.17</a:t>
                      </a:r>
                      <a:r>
                        <a:rPr lang="en-US" sz="1600" b="0" baseline="30000">
                          <a:effectLst/>
                        </a:rPr>
                        <a:t>***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0.17</a:t>
                      </a:r>
                      <a:r>
                        <a:rPr lang="en-US" sz="1600" b="0" baseline="30000">
                          <a:effectLst/>
                        </a:rPr>
                        <a:t>***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0.44</a:t>
                      </a:r>
                      <a:r>
                        <a:rPr lang="en-US" sz="1600" b="0" baseline="30000">
                          <a:effectLst/>
                        </a:rPr>
                        <a:t>***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0.44</a:t>
                      </a:r>
                      <a:r>
                        <a:rPr lang="en-US" sz="1600" b="0" baseline="30000">
                          <a:effectLst/>
                        </a:rPr>
                        <a:t>***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0.18</a:t>
                      </a:r>
                      <a:r>
                        <a:rPr lang="en-US" sz="1600" b="0" baseline="30000">
                          <a:effectLst/>
                        </a:rPr>
                        <a:t>*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0.16</a:t>
                      </a:r>
                      <a:r>
                        <a:rPr lang="en-US" sz="1600" b="0" baseline="30000">
                          <a:effectLst/>
                        </a:rPr>
                        <a:t>*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(0.05)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(0.05)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(0.05)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(0.05)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(0.14)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(0.14)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(0.11)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(0.11)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53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Baseline outcome 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No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No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Yes</a:t>
                      </a:r>
                      <a:endParaRPr lang="en-US" sz="2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No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Yes</a:t>
                      </a:r>
                      <a:endParaRPr lang="en-US" sz="2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No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Controls 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No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No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No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No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 </a:t>
                      </a:r>
                      <a:endParaRPr lang="en-US" sz="2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 </a:t>
                      </a:r>
                      <a:endParaRPr lang="en-US" sz="2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2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Village FE 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53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Control Y endline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0.17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0.17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0.21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0.21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0.97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0.97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0.55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0.55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2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R-sq.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0.259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0.263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0.389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0.398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0.353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0.364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0.396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0.403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15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Observations</a:t>
                      </a:r>
                      <a:endParaRPr lang="en-US" sz="2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880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880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880</a:t>
                      </a:r>
                      <a:endParaRPr lang="en-US" sz="2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880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880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880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880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880</a:t>
                      </a:r>
                      <a:endParaRPr lang="en-US" sz="2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A4EE708E-3456-8448-9D9E-8674F7E749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1657" y="1175826"/>
            <a:ext cx="52609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Table </a:t>
            </a:r>
            <a:r>
              <a:rPr lang="en-US" altLang="en-US" b="1" dirty="0">
                <a:latin typeface="Cambria" panose="02040503050406030204" pitchFamily="18" charset="0"/>
                <a:ea typeface="Times New Roman" panose="02020603050405020304" pitchFamily="18" charset="0"/>
              </a:rPr>
              <a:t>4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: Impact</a:t>
            </a:r>
            <a:r>
              <a:rPr kumimoji="0" lang="en-US" altLang="en-US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on other informal contributions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512684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FF455-75DC-814A-AB98-18BA4E247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82364"/>
            <a:ext cx="9165166" cy="673100"/>
          </a:xfrm>
        </p:spPr>
        <p:txBody>
          <a:bodyPr>
            <a:noAutofit/>
          </a:bodyPr>
          <a:lstStyle/>
          <a:p>
            <a:r>
              <a:rPr lang="en-US" sz="3200" dirty="0"/>
              <a:t>(d) Effects on perceptions of governance actors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558D38A-2DBD-AC43-B66F-9C021EF51DB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16741213"/>
              </p:ext>
            </p:extLst>
          </p:nvPr>
        </p:nvGraphicFramePr>
        <p:xfrm>
          <a:off x="345089" y="1667181"/>
          <a:ext cx="11318929" cy="4103616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347493">
                  <a:extLst>
                    <a:ext uri="{9D8B030D-6E8A-4147-A177-3AD203B41FA5}">
                      <a16:colId xmlns:a16="http://schemas.microsoft.com/office/drawing/2014/main" val="2908973490"/>
                    </a:ext>
                  </a:extLst>
                </a:gridCol>
                <a:gridCol w="1169837">
                  <a:extLst>
                    <a:ext uri="{9D8B030D-6E8A-4147-A177-3AD203B41FA5}">
                      <a16:colId xmlns:a16="http://schemas.microsoft.com/office/drawing/2014/main" val="3124531481"/>
                    </a:ext>
                  </a:extLst>
                </a:gridCol>
                <a:gridCol w="1258665">
                  <a:extLst>
                    <a:ext uri="{9D8B030D-6E8A-4147-A177-3AD203B41FA5}">
                      <a16:colId xmlns:a16="http://schemas.microsoft.com/office/drawing/2014/main" val="4264496824"/>
                    </a:ext>
                  </a:extLst>
                </a:gridCol>
                <a:gridCol w="1258665">
                  <a:extLst>
                    <a:ext uri="{9D8B030D-6E8A-4147-A177-3AD203B41FA5}">
                      <a16:colId xmlns:a16="http://schemas.microsoft.com/office/drawing/2014/main" val="1772512804"/>
                    </a:ext>
                  </a:extLst>
                </a:gridCol>
                <a:gridCol w="1258665">
                  <a:extLst>
                    <a:ext uri="{9D8B030D-6E8A-4147-A177-3AD203B41FA5}">
                      <a16:colId xmlns:a16="http://schemas.microsoft.com/office/drawing/2014/main" val="3671127910"/>
                    </a:ext>
                  </a:extLst>
                </a:gridCol>
                <a:gridCol w="1258665">
                  <a:extLst>
                    <a:ext uri="{9D8B030D-6E8A-4147-A177-3AD203B41FA5}">
                      <a16:colId xmlns:a16="http://schemas.microsoft.com/office/drawing/2014/main" val="4135857608"/>
                    </a:ext>
                  </a:extLst>
                </a:gridCol>
                <a:gridCol w="1258665">
                  <a:extLst>
                    <a:ext uri="{9D8B030D-6E8A-4147-A177-3AD203B41FA5}">
                      <a16:colId xmlns:a16="http://schemas.microsoft.com/office/drawing/2014/main" val="1876311935"/>
                    </a:ext>
                  </a:extLst>
                </a:gridCol>
                <a:gridCol w="1258665">
                  <a:extLst>
                    <a:ext uri="{9D8B030D-6E8A-4147-A177-3AD203B41FA5}">
                      <a16:colId xmlns:a16="http://schemas.microsoft.com/office/drawing/2014/main" val="2990239829"/>
                    </a:ext>
                  </a:extLst>
                </a:gridCol>
                <a:gridCol w="1249609">
                  <a:extLst>
                    <a:ext uri="{9D8B030D-6E8A-4147-A177-3AD203B41FA5}">
                      <a16:colId xmlns:a16="http://schemas.microsoft.com/office/drawing/2014/main" val="1130099215"/>
                    </a:ext>
                  </a:extLst>
                </a:gridCol>
              </a:tblGrid>
              <a:tr h="24138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(1)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(2)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(3)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(4)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(5)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(6)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(7)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(8)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467791"/>
                  </a:ext>
                </a:extLst>
              </a:tr>
              <a:tr h="24138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District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District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Village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Village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Clan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Clan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Religious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Religious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8786510"/>
                  </a:ext>
                </a:extLst>
              </a:tr>
              <a:tr h="24138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Dialogue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0.22</a:t>
                      </a:r>
                      <a:r>
                        <a:rPr lang="en-US" sz="1400" baseline="30000">
                          <a:effectLst/>
                        </a:rPr>
                        <a:t>***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0.22</a:t>
                      </a:r>
                      <a:r>
                        <a:rPr lang="en-US" sz="1400" baseline="30000">
                          <a:effectLst/>
                        </a:rPr>
                        <a:t>***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0.03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0.03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0.19</a:t>
                      </a:r>
                      <a:r>
                        <a:rPr lang="en-US" sz="1400" baseline="30000">
                          <a:effectLst/>
                        </a:rPr>
                        <a:t>***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0.19</a:t>
                      </a:r>
                      <a:r>
                        <a:rPr lang="en-US" sz="1400" baseline="30000">
                          <a:effectLst/>
                        </a:rPr>
                        <a:t>***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0.25</a:t>
                      </a:r>
                      <a:r>
                        <a:rPr lang="en-US" sz="1400" baseline="30000">
                          <a:effectLst/>
                        </a:rPr>
                        <a:t>***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0.25</a:t>
                      </a:r>
                      <a:r>
                        <a:rPr lang="en-US" sz="1400" baseline="30000">
                          <a:effectLst/>
                        </a:rPr>
                        <a:t>***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11808"/>
                  </a:ext>
                </a:extLst>
              </a:tr>
              <a:tr h="24138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(0.07)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(0.07)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(0.05)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(0.06)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(0.06)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(0.06)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(0.06)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(0.06)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826385"/>
                  </a:ext>
                </a:extLst>
              </a:tr>
              <a:tr h="24138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700483"/>
                  </a:ext>
                </a:extLst>
              </a:tr>
              <a:tr h="48277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Baseline outcome 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No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Yes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No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Yes</a:t>
                      </a:r>
                      <a:endParaRPr lang="en-C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No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Yes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No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Yes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171555"/>
                  </a:ext>
                </a:extLst>
              </a:tr>
              <a:tr h="24138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C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646276"/>
                  </a:ext>
                </a:extLst>
              </a:tr>
              <a:tr h="24138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Controls 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No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Yes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No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Yes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No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Yes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No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Yes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061468"/>
                  </a:ext>
                </a:extLst>
              </a:tr>
              <a:tr h="24138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 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385710"/>
                  </a:ext>
                </a:extLst>
              </a:tr>
              <a:tr h="24138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Village FE 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Yes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Yes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Yes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Yes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Yes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Yes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Yes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Yes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482946"/>
                  </a:ext>
                </a:extLst>
              </a:tr>
              <a:tr h="482779"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Control Y </a:t>
                      </a:r>
                      <a:r>
                        <a:rPr lang="en-US" sz="1400" dirty="0" err="1">
                          <a:effectLst/>
                        </a:rPr>
                        <a:t>endline</a:t>
                      </a:r>
                      <a:endParaRPr lang="en-C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0.67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0.67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0.77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0.77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0.68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0.68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0.66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0.66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8183590"/>
                  </a:ext>
                </a:extLst>
              </a:tr>
              <a:tr h="48277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Control Y baseline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0.45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0.45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0.65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0.65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0.66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0.66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0.61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0.61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4721308"/>
                  </a:ext>
                </a:extLst>
              </a:tr>
              <a:tr h="24138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R-sq.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0.324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0.330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0.259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0.267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0.314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0.318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0.360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0.366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0933246"/>
                  </a:ext>
                </a:extLst>
              </a:tr>
              <a:tr h="24138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Observations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866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866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869</a:t>
                      </a:r>
                      <a:endParaRPr lang="en-C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869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867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867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847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847</a:t>
                      </a:r>
                      <a:endParaRPr lang="en-C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524860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50125E5C-875E-2848-8C1A-C02369F523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9155" y="1223718"/>
            <a:ext cx="41344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</a:t>
            </a:r>
            <a:r>
              <a:rPr lang="en-US" altLang="en-US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Impact on actor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 legitimacy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7698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FF455-75DC-814A-AB98-18BA4E247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82364"/>
            <a:ext cx="9165166" cy="673100"/>
          </a:xfrm>
        </p:spPr>
        <p:txBody>
          <a:bodyPr>
            <a:noAutofit/>
          </a:bodyPr>
          <a:lstStyle/>
          <a:p>
            <a:r>
              <a:rPr lang="en-US" sz="3200" dirty="0"/>
              <a:t>(d) Effects on perceptions of governance actors - Mechanisms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1994" y="1595722"/>
            <a:ext cx="9165166" cy="4418011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Engagement and inclusivity</a:t>
            </a:r>
          </a:p>
          <a:p>
            <a:pPr marL="857250" lvl="1" indent="-457200">
              <a:buFont typeface="Wingdings" charset="2"/>
              <a:buChar char="ü"/>
            </a:pPr>
            <a:r>
              <a:rPr lang="en-US" dirty="0"/>
              <a:t>Religious leaders and clan elders considerably improve – not the village council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Performance-based mechanism</a:t>
            </a:r>
          </a:p>
          <a:p>
            <a:pPr marL="857250" lvl="1" indent="-457200">
              <a:buFont typeface="Wingdings" charset="2"/>
              <a:buChar char="ü"/>
            </a:pPr>
            <a:r>
              <a:rPr lang="en-US" dirty="0"/>
              <a:t>Strong impact on transparency of, trust into, performance of district </a:t>
            </a:r>
            <a:r>
              <a:rPr lang="en-US" dirty="0" err="1"/>
              <a:t>govt</a:t>
            </a:r>
            <a:r>
              <a:rPr lang="en-US" dirty="0"/>
              <a:t> and religious leaders, negative for village council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Wrong attribution</a:t>
            </a:r>
          </a:p>
          <a:p>
            <a:pPr marL="857250" lvl="1" indent="-457200">
              <a:buFont typeface="Courier New"/>
              <a:buChar char="o"/>
            </a:pPr>
            <a:r>
              <a:rPr lang="en-US" dirty="0"/>
              <a:t>No evidence of misattribution - </a:t>
            </a:r>
            <a:r>
              <a:rPr lang="en-US" dirty="0">
                <a:hlinkClick r:id="rId2" action="ppaction://hlinksldjump"/>
              </a:rPr>
              <a:t>figure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IRG as a mediator</a:t>
            </a:r>
          </a:p>
          <a:p>
            <a:pPr marL="857250" lvl="1" indent="-457200">
              <a:buFont typeface="Courier New"/>
              <a:buChar char="o"/>
            </a:pPr>
            <a:r>
              <a:rPr lang="en-US" dirty="0"/>
              <a:t>No evidence - </a:t>
            </a:r>
            <a:r>
              <a:rPr lang="en-US" dirty="0">
                <a:hlinkClick r:id="rId3" action="ppaction://hlinksldjump"/>
              </a:rPr>
              <a:t>table</a:t>
            </a:r>
            <a:endParaRPr lang="en-US" dirty="0"/>
          </a:p>
          <a:p>
            <a:pPr marL="857250" lvl="1" indent="-457200">
              <a:buFont typeface="+mj-lt"/>
              <a:buAutoNum type="arabicPeriod"/>
            </a:pPr>
            <a:endParaRPr lang="en-US" dirty="0"/>
          </a:p>
          <a:p>
            <a:pPr marL="857250" lvl="1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9909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A0962A-9DF0-AA43-8C8F-F16E2FC2C8A5}"/>
              </a:ext>
            </a:extLst>
          </p:cNvPr>
          <p:cNvSpPr txBox="1"/>
          <p:nvPr/>
        </p:nvSpPr>
        <p:spPr>
          <a:xfrm>
            <a:off x="1114096" y="2536448"/>
            <a:ext cx="996380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200" dirty="0">
                <a:solidFill>
                  <a:schemeClr val="bg1"/>
                </a:solidFill>
                <a:latin typeface="Rockwell" panose="02060603020205020403" pitchFamily="18" charset="77"/>
              </a:rPr>
              <a:t>(4) Implications and key takeaways</a:t>
            </a:r>
          </a:p>
        </p:txBody>
      </p:sp>
    </p:spTree>
    <p:extLst>
      <p:ext uri="{BB962C8B-B14F-4D97-AF65-F5344CB8AC3E}">
        <p14:creationId xmlns:p14="http://schemas.microsoft.com/office/powerpoint/2010/main" val="25149809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025D1-0854-8C43-A5C5-97896A138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9E247-3DF9-8849-9686-F99AF1F5B61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Matching grant programme:</a:t>
            </a:r>
          </a:p>
          <a:p>
            <a:pPr lvl="1"/>
            <a:r>
              <a:rPr lang="en-US" dirty="0"/>
              <a:t>Improved the quality of public goods financed through informal taxes and perceptions of the fiscal reciprocity of informal taxes</a:t>
            </a:r>
          </a:p>
          <a:p>
            <a:pPr lvl="1"/>
            <a:r>
              <a:rPr lang="en-US" dirty="0"/>
              <a:t>Local state actors benefit, while the impact on non-state actors is more complex</a:t>
            </a:r>
          </a:p>
          <a:p>
            <a:pPr lvl="1"/>
            <a:endParaRPr lang="en-US" sz="1200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Content Placeholder 5" descr="A picture containing person, outdoor, people, group&#10;&#10;Description automatically generated">
            <a:extLst>
              <a:ext uri="{FF2B5EF4-FFF2-40B4-BE49-F238E27FC236}">
                <a16:creationId xmlns:a16="http://schemas.microsoft.com/office/drawing/2014/main" id="{096F31C8-EDEA-5A40-8FC1-9B5D2B69BA8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425" y="2068116"/>
            <a:ext cx="4410075" cy="3307556"/>
          </a:xfrm>
        </p:spPr>
      </p:pic>
    </p:spTree>
    <p:extLst>
      <p:ext uri="{BB962C8B-B14F-4D97-AF65-F5344CB8AC3E}">
        <p14:creationId xmlns:p14="http://schemas.microsoft.com/office/powerpoint/2010/main" val="8539445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F8EA4-D15F-FC45-970F-E5FEFA7B5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 for development partners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D7FFE-FB9F-BE43-A7FA-C93982B1CF3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Development partners may effectively work with informal institutions of revenue raising, without necessarily undermining local state institutions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Nevertheless, potential risks of incentivizing informal taxation, including: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Reinforcing unaccountable informal institutions (risks for minorities)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Reinforcing negative distributional impacts – </a:t>
            </a:r>
            <a:r>
              <a:rPr lang="en-US" dirty="0">
                <a:hlinkClick r:id="rId2" action="ppaction://hlinksldjump"/>
              </a:rPr>
              <a:t>figure </a:t>
            </a:r>
            <a:r>
              <a:rPr lang="en-US" dirty="0"/>
              <a:t>; </a:t>
            </a:r>
            <a:r>
              <a:rPr lang="en-US" dirty="0">
                <a:hlinkClick r:id="rId3" action="ppaction://hlinksldjump"/>
              </a:rPr>
              <a:t>baseline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Institutionalizing non-universal access to public goods, with implications for social cohesion/ conflict - </a:t>
            </a:r>
            <a:r>
              <a:rPr lang="en-US" dirty="0">
                <a:hlinkClick r:id="rId4" action="ppaction://hlinksldjump"/>
              </a:rPr>
              <a:t>table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8208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A48157F-E15A-984B-AED3-0274502D47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Vanessa van den Boogaard and Fabrizio Santoro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BEEC249-DE3C-314E-86B6-0178968F5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36" y="1230350"/>
            <a:ext cx="9165166" cy="883504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4AC3BA-F6D0-C443-AEA9-E0A8A98FFD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v.vandenboogaard@utoronto.ca</a:t>
            </a:r>
            <a:r>
              <a:rPr lang="en-GB" dirty="0"/>
              <a:t>, </a:t>
            </a:r>
            <a:r>
              <a:rPr lang="en-GB" dirty="0">
                <a:hlinkClick r:id="rId3"/>
              </a:rPr>
              <a:t>F.Santoro@ids.ac.uk</a:t>
            </a:r>
            <a:r>
              <a:rPr lang="en-GB" dirty="0"/>
              <a:t> </a:t>
            </a:r>
          </a:p>
          <a:p>
            <a:endParaRPr lang="en-US" dirty="0"/>
          </a:p>
        </p:txBody>
      </p:sp>
      <p:pic>
        <p:nvPicPr>
          <p:cNvPr id="9" name="Picture Placeholder 8" descr="Logo&#10;&#10;Description automatically generated with medium confidence">
            <a:extLst>
              <a:ext uri="{FF2B5EF4-FFF2-40B4-BE49-F238E27FC236}">
                <a16:creationId xmlns:a16="http://schemas.microsoft.com/office/drawing/2014/main" id="{81580F42-8886-A445-917A-212C962BCC2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3" b="1503"/>
          <a:stretch>
            <a:fillRect/>
          </a:stretch>
        </p:blipFill>
        <p:spPr/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90C8A9D-D18F-FC4A-BDC5-AEA6C9583E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@</a:t>
            </a:r>
            <a:r>
              <a:rPr lang="en-GB" dirty="0" err="1"/>
              <a:t>Vvandenboogaard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0379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A0962A-9DF0-AA43-8C8F-F16E2FC2C8A5}"/>
              </a:ext>
            </a:extLst>
          </p:cNvPr>
          <p:cNvSpPr txBox="1"/>
          <p:nvPr/>
        </p:nvSpPr>
        <p:spPr>
          <a:xfrm>
            <a:off x="1114096" y="2536448"/>
            <a:ext cx="996380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200" dirty="0">
                <a:solidFill>
                  <a:schemeClr val="bg1"/>
                </a:solidFill>
                <a:latin typeface="Rockwell" panose="02060603020205020403" pitchFamily="18" charset="77"/>
              </a:rPr>
              <a:t>Appendices</a:t>
            </a:r>
          </a:p>
        </p:txBody>
      </p:sp>
    </p:spTree>
    <p:extLst>
      <p:ext uri="{BB962C8B-B14F-4D97-AF65-F5344CB8AC3E}">
        <p14:creationId xmlns:p14="http://schemas.microsoft.com/office/powerpoint/2010/main" val="28176810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CA95A-74C2-8E4B-BDA3-41FFA5215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534" y="267031"/>
            <a:ext cx="9165166" cy="673100"/>
          </a:xfrm>
        </p:spPr>
        <p:txBody>
          <a:bodyPr>
            <a:normAutofit fontScale="90000"/>
          </a:bodyPr>
          <a:lstStyle/>
          <a:p>
            <a:r>
              <a:rPr lang="en-US" dirty="0"/>
              <a:t>A1: Impacts on contribution – Leaders’ survey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674788225"/>
              </p:ext>
            </p:extLst>
          </p:nvPr>
        </p:nvGraphicFramePr>
        <p:xfrm>
          <a:off x="1035265" y="1669592"/>
          <a:ext cx="9745319" cy="412791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643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27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27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27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27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27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27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27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27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14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 </a:t>
                      </a:r>
                      <a:endParaRPr lang="en-US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(1)</a:t>
                      </a:r>
                      <a:endParaRPr lang="en-US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(2)</a:t>
                      </a:r>
                      <a:endParaRPr lang="en-US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(3)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(4)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(5)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(6)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(7)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(8)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44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 </a:t>
                      </a:r>
                      <a:endParaRPr lang="en-US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Any new project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Any new project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HHs % Contributing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HHs % Contributing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Log Tot. Contributions (USD)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Log Tot. Contributions (USD)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Log Avg Contribution (USD)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Log Avg Contribution (USD)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Dialogue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0.12</a:t>
                      </a:r>
                      <a:r>
                        <a:rPr lang="en-US" sz="1600" b="0" baseline="30000">
                          <a:effectLst/>
                        </a:rPr>
                        <a:t>*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0.17</a:t>
                      </a:r>
                      <a:r>
                        <a:rPr lang="en-US" sz="1600" b="0" baseline="30000">
                          <a:effectLst/>
                        </a:rPr>
                        <a:t>**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12.19</a:t>
                      </a:r>
                      <a:r>
                        <a:rPr lang="en-US" sz="1600" b="0" baseline="30000">
                          <a:effectLst/>
                        </a:rPr>
                        <a:t>**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18.03</a:t>
                      </a:r>
                      <a:r>
                        <a:rPr lang="en-US" sz="1600" b="0" baseline="30000">
                          <a:effectLst/>
                        </a:rPr>
                        <a:t>***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1.07</a:t>
                      </a:r>
                      <a:r>
                        <a:rPr lang="en-US" sz="1600" b="0" baseline="30000">
                          <a:effectLst/>
                        </a:rPr>
                        <a:t>*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1.45</a:t>
                      </a:r>
                      <a:r>
                        <a:rPr lang="en-US" sz="1600" b="0" baseline="30000">
                          <a:effectLst/>
                        </a:rPr>
                        <a:t>**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0.14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0.16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(0.06)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(0.07)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(5.00)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(5.60)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(0.61)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(0.64)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(0.32)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(0.34)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 </a:t>
                      </a:r>
                      <a:endParaRPr lang="en-US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Controls 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No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No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No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No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96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Control Y endline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0.84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0.84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25.17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25.17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5.76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5.76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3.23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3.23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4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R-sq.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0.038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0.204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0.061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0.283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0.033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0.272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0.002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0.157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40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Observations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98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98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93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93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92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92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91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91</a:t>
                      </a:r>
                      <a:endParaRPr lang="en-US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987639" y="5591324"/>
            <a:ext cx="672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2684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CA95A-74C2-8E4B-BDA3-41FFA5215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534" y="267031"/>
            <a:ext cx="9165166" cy="673100"/>
          </a:xfrm>
        </p:spPr>
        <p:txBody>
          <a:bodyPr>
            <a:normAutofit fontScale="90000"/>
          </a:bodyPr>
          <a:lstStyle/>
          <a:p>
            <a:r>
              <a:rPr lang="en-US" dirty="0"/>
              <a:t>A3.1: Observational data on the quality of projects I</a:t>
            </a: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753977374"/>
              </p:ext>
            </p:extLst>
          </p:nvPr>
        </p:nvGraphicFramePr>
        <p:xfrm>
          <a:off x="358891" y="1752426"/>
          <a:ext cx="11001447" cy="400444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407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3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47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47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12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23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23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2238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2238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147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 </a:t>
                      </a:r>
                      <a:endParaRPr lang="en-US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(1)</a:t>
                      </a:r>
                      <a:endParaRPr lang="en-US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(2)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(3)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(4)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(5)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(6)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(7)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(8)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1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Completed (L)</a:t>
                      </a:r>
                      <a:endParaRPr lang="en-US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Completed (L)</a:t>
                      </a:r>
                      <a:endParaRPr lang="en-US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Access (E)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Access (E)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Completed (E)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Completed (E)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High quality (E)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High quality (E)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7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Dialogue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-0.05</a:t>
                      </a:r>
                      <a:endParaRPr lang="en-US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-0.01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0.14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0.19</a:t>
                      </a:r>
                      <a:r>
                        <a:rPr lang="en-US" sz="1600" b="0" baseline="30000">
                          <a:effectLst/>
                        </a:rPr>
                        <a:t>*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0.00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0.18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0.30</a:t>
                      </a:r>
                      <a:r>
                        <a:rPr lang="en-US" sz="1600" b="0" baseline="30000">
                          <a:effectLst/>
                        </a:rPr>
                        <a:t>**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0.47</a:t>
                      </a:r>
                      <a:r>
                        <a:rPr lang="en-US" sz="1600" b="0" baseline="30000">
                          <a:effectLst/>
                        </a:rPr>
                        <a:t>***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7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(0.09)</a:t>
                      </a:r>
                      <a:endParaRPr lang="en-US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(0.11)</a:t>
                      </a:r>
                      <a:endParaRPr lang="en-US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(0.10)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(0.11)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(0.11)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(0.14)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(0.14)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(0.14)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7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 </a:t>
                      </a:r>
                      <a:endParaRPr lang="en-US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47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Controls 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No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Yes</a:t>
                      </a:r>
                      <a:endParaRPr lang="en-US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No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No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No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35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Control Y endline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0.76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0.76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0.44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0.44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0.82</a:t>
                      </a:r>
                      <a:endParaRPr lang="en-US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0.82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0.27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0.27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47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R-sq.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0.003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0.171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0.021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0.314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0.000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0.323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0.089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0.368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47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Observations</a:t>
                      </a:r>
                      <a:endParaRPr lang="en-US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98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98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98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98</a:t>
                      </a:r>
                      <a:endParaRPr lang="en-US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50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50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50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50</a:t>
                      </a:r>
                      <a:endParaRPr lang="en-US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001443" y="5770799"/>
            <a:ext cx="672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4677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CA95A-74C2-8E4B-BDA3-41FFA5215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534" y="267031"/>
            <a:ext cx="9165166" cy="673100"/>
          </a:xfrm>
        </p:spPr>
        <p:txBody>
          <a:bodyPr>
            <a:normAutofit fontScale="90000"/>
          </a:bodyPr>
          <a:lstStyle/>
          <a:p>
            <a:r>
              <a:rPr lang="en-US" dirty="0"/>
              <a:t>A3.2: Observational data on the quality of projects II</a:t>
            </a:r>
          </a:p>
        </p:txBody>
      </p:sp>
      <p:pic>
        <p:nvPicPr>
          <p:cNvPr id="8" name="Content Placeholder 5" descr="A screenshot of a stereo&#10;&#10;Description automatically generated">
            <a:extLst>
              <a:ext uri="{FF2B5EF4-FFF2-40B4-BE49-F238E27FC236}">
                <a16:creationId xmlns:a16="http://schemas.microsoft.com/office/drawing/2014/main" id="{8A52C012-8B7D-334B-9EC5-A9C8C4E702D4}"/>
              </a:ext>
            </a:extLst>
          </p:cNvPr>
          <p:cNvPicPr>
            <a:picLocks noGrp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696" y="1439352"/>
            <a:ext cx="6363444" cy="463517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1001443" y="5770799"/>
            <a:ext cx="672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000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CA95A-74C2-8E4B-BDA3-41FFA5215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534" y="267031"/>
            <a:ext cx="9165166" cy="673100"/>
          </a:xfrm>
        </p:spPr>
        <p:txBody>
          <a:bodyPr>
            <a:normAutofit/>
          </a:bodyPr>
          <a:lstStyle/>
          <a:p>
            <a:r>
              <a:rPr lang="en-US" dirty="0"/>
              <a:t>A4: Accountability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110361616"/>
              </p:ext>
            </p:extLst>
          </p:nvPr>
        </p:nvGraphicFramePr>
        <p:xfrm>
          <a:off x="622708" y="1048333"/>
          <a:ext cx="10102662" cy="4846717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122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2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25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25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25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25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25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2251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2251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749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 </a:t>
                      </a:r>
                      <a:endParaRPr lang="en-US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(1)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(2)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(3)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(4)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(5)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(6)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(7)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(8)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Attend meeting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Attend meeting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Monitor community project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Monitor community project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Ask abt revenues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Ask abt revenues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Raise issue wt other villagers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Raise issue wt other villagers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9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Dialogue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0.13</a:t>
                      </a:r>
                      <a:r>
                        <a:rPr lang="en-US" sz="1400" b="0" baseline="30000">
                          <a:effectLst/>
                        </a:rPr>
                        <a:t>***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0.14</a:t>
                      </a:r>
                      <a:r>
                        <a:rPr lang="en-US" sz="1400" b="0" baseline="30000">
                          <a:effectLst/>
                        </a:rPr>
                        <a:t>***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0.11</a:t>
                      </a:r>
                      <a:r>
                        <a:rPr lang="en-US" sz="1400" b="0" baseline="30000">
                          <a:effectLst/>
                        </a:rPr>
                        <a:t>**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0.11</a:t>
                      </a:r>
                      <a:r>
                        <a:rPr lang="en-US" sz="1400" b="0" baseline="30000">
                          <a:effectLst/>
                        </a:rPr>
                        <a:t>**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0.18</a:t>
                      </a:r>
                      <a:r>
                        <a:rPr lang="en-US" sz="1400" b="0" baseline="30000">
                          <a:effectLst/>
                        </a:rPr>
                        <a:t>***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0.18</a:t>
                      </a:r>
                      <a:r>
                        <a:rPr lang="en-US" sz="1400" b="0" baseline="30000">
                          <a:effectLst/>
                        </a:rPr>
                        <a:t>***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0.16</a:t>
                      </a:r>
                      <a:r>
                        <a:rPr lang="en-US" sz="1400" b="0" baseline="30000">
                          <a:effectLst/>
                        </a:rPr>
                        <a:t>***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0.16</a:t>
                      </a:r>
                      <a:r>
                        <a:rPr lang="en-US" sz="1400" b="0" baseline="30000">
                          <a:effectLst/>
                        </a:rPr>
                        <a:t>***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9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(0.05)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(0.05)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(0.05)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(0.05)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(0.05)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(0.05)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(0.05)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(0.05)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9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19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Baseline outcome 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No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No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No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No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9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9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Controls 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No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No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No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No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9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9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Village FE 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19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Control Y endline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0.84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0.84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0.83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0.83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0.80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0.80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0.83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0.83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19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Control Y baseline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0.26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0.26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0.09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0.09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0.16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0.16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0.16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0.16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9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R-sq.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0.406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0.415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0.432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0.441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0.417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0.426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0.426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0.443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89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Obs.</a:t>
                      </a:r>
                      <a:endParaRPr lang="en-US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880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880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880</a:t>
                      </a:r>
                      <a:endParaRPr lang="en-US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880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880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880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880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880</a:t>
                      </a:r>
                      <a:endParaRPr lang="en-US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015246" y="5839827"/>
            <a:ext cx="672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3568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CA95A-74C2-8E4B-BDA3-41FFA5215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534" y="267031"/>
            <a:ext cx="9165166" cy="673100"/>
          </a:xfrm>
        </p:spPr>
        <p:txBody>
          <a:bodyPr>
            <a:normAutofit/>
          </a:bodyPr>
          <a:lstStyle/>
          <a:p>
            <a:r>
              <a:rPr lang="en-US" dirty="0"/>
              <a:t>A5.1: Transparency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956085213"/>
              </p:ext>
            </p:extLst>
          </p:nvPr>
        </p:nvGraphicFramePr>
        <p:xfrm>
          <a:off x="690179" y="1131167"/>
          <a:ext cx="9386426" cy="479329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340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09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09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09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09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409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409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801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 </a:t>
                      </a:r>
                      <a:endParaRPr lang="en-US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(1)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(2)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(3)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(4)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(5)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(6)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49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Project committee formed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Project committee formed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Resp. Consulted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Resp. Consulted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Community decision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Community decision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1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Dialogue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0.22</a:t>
                      </a:r>
                      <a:r>
                        <a:rPr lang="en-US" sz="1800" b="0" baseline="30000">
                          <a:effectLst/>
                        </a:rPr>
                        <a:t>***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0.20</a:t>
                      </a:r>
                      <a:r>
                        <a:rPr lang="en-US" sz="1800" b="0" baseline="30000">
                          <a:effectLst/>
                        </a:rPr>
                        <a:t>***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0.18</a:t>
                      </a:r>
                      <a:r>
                        <a:rPr lang="en-US" sz="1800" b="0" baseline="30000">
                          <a:effectLst/>
                        </a:rPr>
                        <a:t>***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0.17</a:t>
                      </a:r>
                      <a:r>
                        <a:rPr lang="en-US" sz="1800" b="0" baseline="30000">
                          <a:effectLst/>
                        </a:rPr>
                        <a:t>***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0.09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0.10</a:t>
                      </a:r>
                      <a:r>
                        <a:rPr lang="en-US" sz="1800" b="0" baseline="30000">
                          <a:effectLst/>
                        </a:rPr>
                        <a:t>*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1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(0.06)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(0.06)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(0.05)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(0.05)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(0.05)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(0.05)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1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 </a:t>
                      </a:r>
                      <a:endParaRPr lang="en-US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01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Controls 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No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Yes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No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Yes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No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Yes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01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01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Village FE 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Yes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Yes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Yes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Yes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Yes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Yes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87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Control Y endline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0.33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0.33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0.38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0.38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0.35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0.35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01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R-sq.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0.413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0.423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0.344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0.350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0.421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0.428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01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Obs.</a:t>
                      </a:r>
                      <a:endParaRPr lang="en-US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957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957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1030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1030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1030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1030</a:t>
                      </a:r>
                      <a:endParaRPr lang="en-US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015246" y="5839827"/>
            <a:ext cx="672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0696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CA95A-74C2-8E4B-BDA3-41FFA5215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534" y="267031"/>
            <a:ext cx="9165166" cy="673100"/>
          </a:xfrm>
        </p:spPr>
        <p:txBody>
          <a:bodyPr>
            <a:normAutofit/>
          </a:bodyPr>
          <a:lstStyle/>
          <a:p>
            <a:r>
              <a:rPr lang="en-US" dirty="0"/>
              <a:t>A5.2: Transparency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22412239"/>
              </p:ext>
            </p:extLst>
          </p:nvPr>
        </p:nvGraphicFramePr>
        <p:xfrm>
          <a:off x="924841" y="1062139"/>
          <a:ext cx="8406370" cy="485913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6812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12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12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1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12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44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 </a:t>
                      </a:r>
                      <a:endParaRPr lang="en-US" sz="2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(1)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(2)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(3)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(4)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86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Sharing Info Frequency (max=7)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Sharing Info Frequency (max=7)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Meeting Frequency (max=7)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Meeting Frequency (max=7)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4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Dialogue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-0.45</a:t>
                      </a:r>
                      <a:r>
                        <a:rPr lang="en-US" sz="1600" b="0" baseline="30000">
                          <a:effectLst/>
                        </a:rPr>
                        <a:t>**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-0.45</a:t>
                      </a:r>
                      <a:r>
                        <a:rPr lang="en-US" sz="1600" b="0" baseline="30000">
                          <a:effectLst/>
                        </a:rPr>
                        <a:t>**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-0.73</a:t>
                      </a:r>
                      <a:r>
                        <a:rPr lang="en-US" sz="1600" b="0" baseline="30000">
                          <a:effectLst/>
                        </a:rPr>
                        <a:t>***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-0.77</a:t>
                      </a:r>
                      <a:r>
                        <a:rPr lang="en-US" sz="1600" b="0" baseline="30000">
                          <a:effectLst/>
                        </a:rPr>
                        <a:t>***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4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(0.22)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(0.22)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(0.23)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(0.23)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44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4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Controls 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No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No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44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44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Village FE 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44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Control Y endline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4.30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4.30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4.25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4.25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44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R-sq.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0.392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0.397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0.373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0.382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443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Observations</a:t>
                      </a:r>
                      <a:endParaRPr lang="en-US" sz="2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1030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1030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1030</a:t>
                      </a:r>
                      <a:endParaRPr lang="en-US" sz="2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1030</a:t>
                      </a:r>
                      <a:endParaRPr lang="en-US" sz="2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015246" y="5839827"/>
            <a:ext cx="672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8511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CA95A-74C2-8E4B-BDA3-41FFA5215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022" y="0"/>
            <a:ext cx="9165166" cy="673100"/>
          </a:xfrm>
        </p:spPr>
        <p:txBody>
          <a:bodyPr>
            <a:normAutofit/>
          </a:bodyPr>
          <a:lstStyle/>
          <a:p>
            <a:r>
              <a:rPr lang="en-US" sz="2800" dirty="0"/>
              <a:t>A6: </a:t>
            </a:r>
            <a:r>
              <a:rPr lang="en-US" sz="3200" dirty="0"/>
              <a:t>Misattribution</a:t>
            </a:r>
            <a:endParaRPr lang="en-US" sz="2800" dirty="0"/>
          </a:p>
        </p:txBody>
      </p:sp>
      <p:pic>
        <p:nvPicPr>
          <p:cNvPr id="5" name="Content Placeholder 4" descr="fig1.png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34" b="-7434"/>
          <a:stretch>
            <a:fillRect/>
          </a:stretch>
        </p:blipFill>
        <p:spPr>
          <a:xfrm>
            <a:off x="1433295" y="183444"/>
            <a:ext cx="7700310" cy="6428496"/>
          </a:xfrm>
        </p:spPr>
      </p:pic>
      <p:sp>
        <p:nvSpPr>
          <p:cNvPr id="4" name="TextBox 3"/>
          <p:cNvSpPr txBox="1"/>
          <p:nvPr/>
        </p:nvSpPr>
        <p:spPr>
          <a:xfrm>
            <a:off x="11015246" y="5839827"/>
            <a:ext cx="672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8625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CA95A-74C2-8E4B-BDA3-41FFA5215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355" y="128973"/>
            <a:ext cx="9165166" cy="673100"/>
          </a:xfrm>
        </p:spPr>
        <p:txBody>
          <a:bodyPr>
            <a:normAutofit/>
          </a:bodyPr>
          <a:lstStyle/>
          <a:p>
            <a:r>
              <a:rPr lang="en-US" sz="2800" dirty="0"/>
              <a:t>A7: IRG as a mediator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488405336"/>
              </p:ext>
            </p:extLst>
          </p:nvPr>
        </p:nvGraphicFramePr>
        <p:xfrm>
          <a:off x="179446" y="784042"/>
          <a:ext cx="10035189" cy="531782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1150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50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50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50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50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50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150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1502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150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913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 </a:t>
                      </a:r>
                      <a:endParaRPr lang="en-US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(1)</a:t>
                      </a:r>
                      <a:endParaRPr lang="en-US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(2)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(3)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(4)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(5)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(6)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(7)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" indent="-5715"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(8)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3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District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District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Village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Village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Clan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Clan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Religious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Religious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3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Dialogue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0.23</a:t>
                      </a:r>
                      <a:r>
                        <a:rPr lang="en-US" sz="1400" b="0" baseline="30000">
                          <a:effectLst/>
                        </a:rPr>
                        <a:t>***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0.23</a:t>
                      </a:r>
                      <a:r>
                        <a:rPr lang="en-US" sz="1400" b="0" baseline="30000">
                          <a:effectLst/>
                        </a:rPr>
                        <a:t>***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-0.00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-0.00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0.16</a:t>
                      </a:r>
                      <a:r>
                        <a:rPr lang="en-US" sz="1400" b="0" baseline="30000">
                          <a:effectLst/>
                        </a:rPr>
                        <a:t>**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0.16</a:t>
                      </a:r>
                      <a:r>
                        <a:rPr lang="en-US" sz="1400" b="0" baseline="30000">
                          <a:effectLst/>
                        </a:rPr>
                        <a:t>**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0.23</a:t>
                      </a:r>
                      <a:r>
                        <a:rPr lang="en-US" sz="1400" b="0" baseline="30000">
                          <a:effectLst/>
                        </a:rPr>
                        <a:t>***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0.23</a:t>
                      </a:r>
                      <a:r>
                        <a:rPr lang="en-US" sz="1400" b="0" baseline="30000">
                          <a:effectLst/>
                        </a:rPr>
                        <a:t>***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3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(0.07)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(0.07)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(0.06)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(0.06)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(0.07)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(0.07)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(0.07)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(0.07)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Dialogue*IRG</a:t>
                      </a:r>
                      <a:endParaRPr lang="en-US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-0.05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-0.03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0.09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0.09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0.06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0.06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-0.03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-0.02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13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(0.08)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(0.08)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(0.08)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(0.08)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(0.08)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(0.08)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(0.07)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(0.07)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13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IRG</a:t>
                      </a:r>
                      <a:endParaRPr lang="en-US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0.01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0.01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-0.04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-0.05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0.03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0.03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0.12</a:t>
                      </a:r>
                      <a:r>
                        <a:rPr lang="en-US" sz="1400" b="0" baseline="30000">
                          <a:effectLst/>
                        </a:rPr>
                        <a:t>**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0.12</a:t>
                      </a:r>
                      <a:r>
                        <a:rPr lang="en-US" sz="1400" b="0" baseline="30000">
                          <a:effectLst/>
                        </a:rPr>
                        <a:t>**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13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(0.05)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(0.05)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(0.06)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(0.06)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(0.06)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(0.06)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(0.06)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(0.06)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13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6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Baseline outcome 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No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No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No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No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13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Controls </a:t>
                      </a:r>
                      <a:endParaRPr lang="en-US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No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No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No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No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13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Village FE </a:t>
                      </a:r>
                      <a:endParaRPr lang="en-US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Yes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6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Control Y endline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0.67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0.67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0.77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0.77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0.68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0.68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0.66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0.66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06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Control Y baseline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0.45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0.45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0.65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0.65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0.66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0.66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0.61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0.61</a:t>
                      </a:r>
                      <a:endParaRPr lang="en-US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13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R-sq.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0.324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0.330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0.261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0.268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0.318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0.321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0.370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0.376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06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Obs.</a:t>
                      </a:r>
                      <a:endParaRPr lang="en-US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866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866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869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869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867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867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847</a:t>
                      </a:r>
                      <a:endParaRPr lang="en-US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847</a:t>
                      </a:r>
                      <a:endParaRPr lang="en-US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015246" y="5839827"/>
            <a:ext cx="672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8797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CA95A-74C2-8E4B-BDA3-41FFA5215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534" y="211808"/>
            <a:ext cx="9165166" cy="673100"/>
          </a:xfrm>
        </p:spPr>
        <p:txBody>
          <a:bodyPr>
            <a:normAutofit/>
          </a:bodyPr>
          <a:lstStyle/>
          <a:p>
            <a:r>
              <a:rPr lang="en-US" sz="3200" dirty="0"/>
              <a:t>A8.1: Equity</a:t>
            </a:r>
          </a:p>
        </p:txBody>
      </p:sp>
      <p:pic>
        <p:nvPicPr>
          <p:cNvPr id="4" name="Content Placeholder 3" descr="fig1.png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395" b="-7395"/>
          <a:stretch>
            <a:fillRect/>
          </a:stretch>
        </p:blipFill>
        <p:spPr>
          <a:xfrm>
            <a:off x="181439" y="1435387"/>
            <a:ext cx="5767898" cy="4815248"/>
          </a:xfrm>
        </p:spPr>
      </p:pic>
      <p:pic>
        <p:nvPicPr>
          <p:cNvPr id="6" name="Content Placeholder 3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10480" y="1664056"/>
            <a:ext cx="5836355" cy="4244622"/>
          </a:xfrm>
        </p:spPr>
      </p:pic>
      <p:sp>
        <p:nvSpPr>
          <p:cNvPr id="5" name="TextBox 4"/>
          <p:cNvSpPr txBox="1"/>
          <p:nvPr/>
        </p:nvSpPr>
        <p:spPr>
          <a:xfrm>
            <a:off x="11015246" y="5839827"/>
            <a:ext cx="672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9421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B7001-DC39-B845-A7EE-D859DCEF2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97244"/>
            <a:ext cx="9165166" cy="673100"/>
          </a:xfrm>
        </p:spPr>
        <p:txBody>
          <a:bodyPr>
            <a:normAutofit/>
          </a:bodyPr>
          <a:lstStyle/>
          <a:p>
            <a:r>
              <a:rPr lang="en-US" dirty="0"/>
              <a:t>A8.2: Equity from WP 118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DF4414-CCEC-244A-9950-54A038757F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530" y="1276614"/>
            <a:ext cx="4498533" cy="576262"/>
          </a:xfrm>
        </p:spPr>
        <p:txBody>
          <a:bodyPr/>
          <a:lstStyle/>
          <a:p>
            <a:r>
              <a:rPr lang="en-CA" sz="1800" dirty="0"/>
              <a:t>Incidence of contributions on income (%) by income deciles </a:t>
            </a:r>
            <a:endParaRPr lang="en-US" sz="18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F344F0-CFDC-C74F-BEF7-6710720D3F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43972" y="1276614"/>
            <a:ext cx="4498528" cy="576262"/>
          </a:xfrm>
        </p:spPr>
        <p:txBody>
          <a:bodyPr/>
          <a:lstStyle/>
          <a:p>
            <a:r>
              <a:rPr lang="en-CA" sz="1800" dirty="0"/>
              <a:t>Informal contributions by village wealth decile </a:t>
            </a:r>
            <a:endParaRPr lang="en-US" sz="1800" dirty="0"/>
          </a:p>
        </p:txBody>
      </p:sp>
      <p:pic>
        <p:nvPicPr>
          <p:cNvPr id="7" name="Content Placeholder 4" descr="Chart, histogram&#10;&#10;Description automatically generated">
            <a:extLst>
              <a:ext uri="{FF2B5EF4-FFF2-40B4-BE49-F238E27FC236}">
                <a16:creationId xmlns:a16="http://schemas.microsoft.com/office/drawing/2014/main" id="{5028DA6B-706C-3B42-A7F2-705236E0941C}"/>
              </a:ext>
            </a:extLst>
          </p:cNvPr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11" y="2070861"/>
            <a:ext cx="4747339" cy="3553676"/>
          </a:xfrm>
          <a:prstGeom prst="rect">
            <a:avLst/>
          </a:prstGeom>
        </p:spPr>
      </p:pic>
      <p:pic>
        <p:nvPicPr>
          <p:cNvPr id="8" name="Content Placeholder 7" descr="Chart, line chart&#10;&#10;Description automatically generated">
            <a:extLst>
              <a:ext uri="{FF2B5EF4-FFF2-40B4-BE49-F238E27FC236}">
                <a16:creationId xmlns:a16="http://schemas.microsoft.com/office/drawing/2014/main" id="{4B1BADBC-1D82-254A-B46C-CB9072B9A3F7}"/>
              </a:ext>
            </a:extLst>
          </p:cNvPr>
          <p:cNvPicPr>
            <a:picLocks noGrp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5" y="1988026"/>
            <a:ext cx="5036757" cy="36370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015246" y="5839827"/>
            <a:ext cx="672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8328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CA95A-74C2-8E4B-BDA3-41FFA5215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534" y="267031"/>
            <a:ext cx="9165166" cy="673100"/>
          </a:xfrm>
        </p:spPr>
        <p:txBody>
          <a:bodyPr>
            <a:normAutofit/>
          </a:bodyPr>
          <a:lstStyle/>
          <a:p>
            <a:r>
              <a:rPr lang="en-US" dirty="0"/>
              <a:t>A9: Social cohesion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522673683"/>
              </p:ext>
            </p:extLst>
          </p:nvPr>
        </p:nvGraphicFramePr>
        <p:xfrm>
          <a:off x="358889" y="1158780"/>
          <a:ext cx="10394089" cy="484975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127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7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6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23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75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33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7330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9048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0091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697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 </a:t>
                      </a:r>
                      <a:endParaRPr lang="en-US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(1)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(2)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(3)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(4)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(5)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(6)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(7)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(8)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2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Public Lottery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Public Lottery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Resentment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Resentment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Trust in other clans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Trust in other clans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Unhappy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Unhappy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7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Dialogue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-0.04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-0.04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0.10*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0.11*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-0.04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-0.03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-0.19</a:t>
                      </a:r>
                      <a:r>
                        <a:rPr lang="en-US" sz="1600" b="0" baseline="30000">
                          <a:effectLst/>
                        </a:rPr>
                        <a:t>***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-0.19</a:t>
                      </a:r>
                      <a:r>
                        <a:rPr lang="en-US" sz="1600" b="0" baseline="30000">
                          <a:effectLst/>
                        </a:rPr>
                        <a:t>***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7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(0.05)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(0.05)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(0.06)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(0.06)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(0.06)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(0.06)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(0.06)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(0.06)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7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7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Controls 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No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No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No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No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97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 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7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Village FE 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Yes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2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Control Y endline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0.83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0.83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0.43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0.43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0.79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0.79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0.30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0.30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69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Control Y baseline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0.83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0.83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97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R-sq.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0.358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0.361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0.394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0.397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0.258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0.271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0.382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0.389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97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Obs.</a:t>
                      </a:r>
                      <a:endParaRPr lang="en-US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880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880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880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880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872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872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880</a:t>
                      </a:r>
                      <a:endParaRPr lang="en-US" sz="28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880</a:t>
                      </a:r>
                      <a:endParaRPr lang="en-US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015246" y="5839827"/>
            <a:ext cx="672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13799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ICTD">
      <a:dk1>
        <a:sysClr val="windowText" lastClr="000000"/>
      </a:dk1>
      <a:lt1>
        <a:sysClr val="window" lastClr="FFFFFF"/>
      </a:lt1>
      <a:dk2>
        <a:srgbClr val="575B63"/>
      </a:dk2>
      <a:lt2>
        <a:srgbClr val="FFFFFF"/>
      </a:lt2>
      <a:accent1>
        <a:srgbClr val="54C4CF"/>
      </a:accent1>
      <a:accent2>
        <a:srgbClr val="64A678"/>
      </a:accent2>
      <a:accent3>
        <a:srgbClr val="FDB713"/>
      </a:accent3>
      <a:accent4>
        <a:srgbClr val="575B63"/>
      </a:accent4>
      <a:accent5>
        <a:srgbClr val="54C4CF"/>
      </a:accent5>
      <a:accent6>
        <a:srgbClr val="64A678"/>
      </a:accent6>
      <a:hlink>
        <a:srgbClr val="54C4CF"/>
      </a:hlink>
      <a:folHlink>
        <a:srgbClr val="2C8A92"/>
      </a:folHlink>
    </a:clrScheme>
    <a:fontScheme name="ICTD">
      <a:majorFont>
        <a:latin typeface="Rockwel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CTD PPT Template Updated June2020" id="{25AB9520-31A0-4530-A15B-998299562A7D}" vid="{342C738D-1CD4-4E6A-88B2-2D860F11C7E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B94BDADACDF649813B3EA8A48E6D2D" ma:contentTypeVersion="12" ma:contentTypeDescription="Create a new document." ma:contentTypeScope="" ma:versionID="797715ac665f6026bca4271af98f5592">
  <xsd:schema xmlns:xsd="http://www.w3.org/2001/XMLSchema" xmlns:xs="http://www.w3.org/2001/XMLSchema" xmlns:p="http://schemas.microsoft.com/office/2006/metadata/properties" xmlns:ns2="1baca9ac-b019-4864-ab7c-8a3fe4e7ca4a" xmlns:ns3="cd801cac-ecc3-4071-9962-0c6f689227a6" targetNamespace="http://schemas.microsoft.com/office/2006/metadata/properties" ma:root="true" ma:fieldsID="167db05dcc2eda3a1dcafcb508afc355" ns2:_="" ns3:_="">
    <xsd:import namespace="1baca9ac-b019-4864-ab7c-8a3fe4e7ca4a"/>
    <xsd:import namespace="cd801cac-ecc3-4071-9962-0c6f689227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aca9ac-b019-4864-ab7c-8a3fe4e7ca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801cac-ecc3-4071-9962-0c6f689227a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0F5F8E5-8440-4862-88DD-A6BA113D45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aca9ac-b019-4864-ab7c-8a3fe4e7ca4a"/>
    <ds:schemaRef ds:uri="cd801cac-ecc3-4071-9962-0c6f689227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A588D81-C6FA-4118-B811-C19FD0C21C9F}">
  <ds:schemaRefs>
    <ds:schemaRef ds:uri="http://schemas.microsoft.com/office/2006/documentManagement/types"/>
    <ds:schemaRef ds:uri="1baca9ac-b019-4864-ab7c-8a3fe4e7ca4a"/>
    <ds:schemaRef ds:uri="http://purl.org/dc/elements/1.1/"/>
    <ds:schemaRef ds:uri="http://www.w3.org/XML/1998/namespace"/>
    <ds:schemaRef ds:uri="http://purl.org/dc/dcmitype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cd801cac-ecc3-4071-9962-0c6f689227a6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9BB6C7C6-B798-48D0-94C8-58AE209099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3226</TotalTime>
  <Words>2655</Words>
  <Application>Microsoft Office PowerPoint</Application>
  <PresentationFormat>Widescreen</PresentationFormat>
  <Paragraphs>1225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Arial</vt:lpstr>
      <vt:lpstr>Calibri</vt:lpstr>
      <vt:lpstr>Cambria</vt:lpstr>
      <vt:lpstr>Courier New</vt:lpstr>
      <vt:lpstr>Rockwell</vt:lpstr>
      <vt:lpstr>Wingdings</vt:lpstr>
      <vt:lpstr>Wingdings 3</vt:lpstr>
      <vt:lpstr>Facet</vt:lpstr>
      <vt:lpstr>Co-financing community-driven development through informal taxation: Experimental evidence from south-central Somalia</vt:lpstr>
      <vt:lpstr>Motivation</vt:lpstr>
      <vt:lpstr>Outline and preview of key findings</vt:lpstr>
      <vt:lpstr>PowerPoint Presentation</vt:lpstr>
      <vt:lpstr>Research design</vt:lpstr>
      <vt:lpstr>Data</vt:lpstr>
      <vt:lpstr>PowerPoint Presentation</vt:lpstr>
      <vt:lpstr>(a) Informal revenue generation is prevalent</vt:lpstr>
      <vt:lpstr>(b) Informal  revenue generation is regressive</vt:lpstr>
      <vt:lpstr>(c) Informal revenue generation can complement local state institutions</vt:lpstr>
      <vt:lpstr>PowerPoint Presentation</vt:lpstr>
      <vt:lpstr>(a) Effects on informal contributions to public goods</vt:lpstr>
      <vt:lpstr>(b) Effects on public goods outcomes</vt:lpstr>
      <vt:lpstr>(b) Effects on public goods outcomes –Mechanisms</vt:lpstr>
      <vt:lpstr>(b) Effects on public goods outcomes –Mechanisms</vt:lpstr>
      <vt:lpstr>(c) Spillover effects on other revenue raising</vt:lpstr>
      <vt:lpstr>(d) Effects on perceptions of governance actors</vt:lpstr>
      <vt:lpstr>(d) Effects on perceptions of governance actors - Mechanisms</vt:lpstr>
      <vt:lpstr>PowerPoint Presentation</vt:lpstr>
      <vt:lpstr>Key findings</vt:lpstr>
      <vt:lpstr>Implications for development partners</vt:lpstr>
      <vt:lpstr>Thank you!</vt:lpstr>
      <vt:lpstr>PowerPoint Presentation</vt:lpstr>
      <vt:lpstr>A1: Impacts on contribution – Leaders’ survey</vt:lpstr>
      <vt:lpstr>A3.1: Observational data on the quality of projects I</vt:lpstr>
      <vt:lpstr>A3.2: Observational data on the quality of projects II</vt:lpstr>
      <vt:lpstr>A4: Accountability</vt:lpstr>
      <vt:lpstr>A5.1: Transparency</vt:lpstr>
      <vt:lpstr>A5.2: Transparency</vt:lpstr>
      <vt:lpstr>A6: Misattribution</vt:lpstr>
      <vt:lpstr>A7: IRG as a mediator</vt:lpstr>
      <vt:lpstr>A8.1: Equity</vt:lpstr>
      <vt:lpstr>A8.2: Equity from WP 118</vt:lpstr>
      <vt:lpstr>A9: Social cohesion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Incentivizing informal taxation through matching grants: Experimental evidence from south-central Somalia</dc:title>
  <dc:creator>Vanessa van den Boogaard</dc:creator>
  <cp:lastModifiedBy>Ingrid Hoem Sjursen</cp:lastModifiedBy>
  <cp:revision>109</cp:revision>
  <dcterms:created xsi:type="dcterms:W3CDTF">2021-01-04T20:50:51Z</dcterms:created>
  <dcterms:modified xsi:type="dcterms:W3CDTF">2021-05-11T18:11:07Z</dcterms:modified>
</cp:coreProperties>
</file>